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499" r:id="rId3"/>
    <p:sldId id="512" r:id="rId4"/>
    <p:sldId id="513" r:id="rId5"/>
    <p:sldId id="514" r:id="rId6"/>
    <p:sldId id="515" r:id="rId7"/>
    <p:sldId id="519" r:id="rId8"/>
    <p:sldId id="517" r:id="rId9"/>
    <p:sldId id="516" r:id="rId10"/>
    <p:sldId id="521" r:id="rId11"/>
    <p:sldId id="518" r:id="rId12"/>
    <p:sldId id="531" r:id="rId13"/>
    <p:sldId id="530" r:id="rId14"/>
    <p:sldId id="520" r:id="rId15"/>
    <p:sldId id="522" r:id="rId16"/>
    <p:sldId id="525" r:id="rId17"/>
    <p:sldId id="526" r:id="rId18"/>
    <p:sldId id="529" r:id="rId19"/>
    <p:sldId id="527" r:id="rId20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4D6"/>
    <a:srgbClr val="FDFEFD"/>
    <a:srgbClr val="62ACE3"/>
    <a:srgbClr val="88C0EA"/>
    <a:srgbClr val="7CBAE8"/>
    <a:srgbClr val="6EB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54C5-6B26-4DBE-BDF2-7FB5DDD1DC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6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54C5-6B26-4DBE-BDF2-7FB5DDD1DCF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47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54C5-6B26-4DBE-BDF2-7FB5DDD1DCF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26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054C5-6B26-4DBE-BDF2-7FB5DDD1DCF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17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>
            <a:spLocks noGrp="1"/>
          </p:cNvSpPr>
          <p:nvPr>
            <p:ph type="pic" idx="13"/>
          </p:nvPr>
        </p:nvSpPr>
        <p:spPr>
          <a:xfrm>
            <a:off x="2162851" y="289100"/>
            <a:ext cx="13005201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693385" y="81534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934"/>
            </a:lvl1pPr>
            <a:lvl2pPr marL="0" indent="0" algn="ctr">
              <a:spcBef>
                <a:spcPts val="0"/>
              </a:spcBef>
              <a:buSzTx/>
              <a:buNone/>
              <a:defRPr sz="4934"/>
            </a:lvl2pPr>
            <a:lvl3pPr marL="0" indent="0" algn="ctr">
              <a:spcBef>
                <a:spcPts val="0"/>
              </a:spcBef>
              <a:buSzTx/>
              <a:buNone/>
              <a:defRPr sz="4934"/>
            </a:lvl3pPr>
            <a:lvl4pPr marL="0" indent="0" algn="ctr">
              <a:spcBef>
                <a:spcPts val="0"/>
              </a:spcBef>
              <a:buSzTx/>
              <a:buNone/>
              <a:defRPr sz="4934"/>
            </a:lvl4pPr>
            <a:lvl5pPr marL="0" indent="0" algn="ctr">
              <a:spcBef>
                <a:spcPts val="0"/>
              </a:spcBef>
              <a:buSzTx/>
              <a:buNone/>
              <a:defRPr sz="4934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>
            <a:spLocks noGrp="1"/>
          </p:cNvSpPr>
          <p:nvPr>
            <p:ph type="pic" idx="13"/>
          </p:nvPr>
        </p:nvSpPr>
        <p:spPr>
          <a:xfrm>
            <a:off x="-1266510" y="0"/>
            <a:ext cx="19873282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693388" y="1638301"/>
            <a:ext cx="13953494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693388" y="5029202"/>
            <a:ext cx="13953494" cy="11303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99"/>
            </a:lvl1pPr>
            <a:lvl2pPr marL="0" indent="171433" algn="ctr">
              <a:spcBef>
                <a:spcPts val="0"/>
              </a:spcBef>
              <a:buSzTx/>
              <a:buNone/>
              <a:defRPr sz="2399"/>
            </a:lvl2pPr>
            <a:lvl3pPr marL="0" indent="342867" algn="ctr">
              <a:spcBef>
                <a:spcPts val="0"/>
              </a:spcBef>
              <a:buSzTx/>
              <a:buNone/>
              <a:defRPr sz="2399"/>
            </a:lvl3pPr>
            <a:lvl4pPr marL="0" indent="514299" algn="ctr">
              <a:spcBef>
                <a:spcPts val="0"/>
              </a:spcBef>
              <a:buSzTx/>
              <a:buNone/>
              <a:defRPr sz="2399"/>
            </a:lvl4pPr>
            <a:lvl5pPr marL="0" indent="685732" algn="ctr">
              <a:spcBef>
                <a:spcPts val="0"/>
              </a:spcBef>
              <a:buSzTx/>
              <a:buNone/>
              <a:defRPr sz="2399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4760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7340263" cy="975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6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04316" y="1786361"/>
            <a:ext cx="14131632" cy="101148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03443" y="2706178"/>
            <a:ext cx="14131632" cy="1011484"/>
          </a:xfrm>
        </p:spPr>
        <p:txBody>
          <a:bodyPr>
            <a:noAutofit/>
          </a:bodyPr>
          <a:lstStyle>
            <a:lvl1pPr marL="0" indent="0" algn="l">
              <a:lnSpc>
                <a:spcPts val="5973"/>
              </a:lnSpc>
              <a:buNone/>
              <a:defRPr sz="5689">
                <a:solidFill>
                  <a:schemeClr val="tx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988949" y="7031467"/>
            <a:ext cx="15360469" cy="20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6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1604319" y="5039555"/>
            <a:ext cx="10138207" cy="1204149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807" y="8312314"/>
            <a:ext cx="4627768" cy="576641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989897" y="887467"/>
            <a:ext cx="15360469" cy="95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60"/>
          </a:p>
        </p:txBody>
      </p:sp>
    </p:spTree>
    <p:extLst>
      <p:ext uri="{BB962C8B-B14F-4D97-AF65-F5344CB8AC3E}">
        <p14:creationId xmlns:p14="http://schemas.microsoft.com/office/powerpoint/2010/main" val="130282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>
            <a:spLocks noGrp="1"/>
          </p:cNvSpPr>
          <p:nvPr>
            <p:ph type="pic" idx="13"/>
          </p:nvPr>
        </p:nvSpPr>
        <p:spPr>
          <a:xfrm>
            <a:off x="3018459" y="613834"/>
            <a:ext cx="16535905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39" y="4724400"/>
            <a:ext cx="7112217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934"/>
            </a:lvl1pPr>
            <a:lvl2pPr marL="0" indent="0" algn="ctr">
              <a:spcBef>
                <a:spcPts val="0"/>
              </a:spcBef>
              <a:buSzTx/>
              <a:buNone/>
              <a:defRPr sz="4934"/>
            </a:lvl2pPr>
            <a:lvl3pPr marL="0" indent="0" algn="ctr">
              <a:spcBef>
                <a:spcPts val="0"/>
              </a:spcBef>
              <a:buSzTx/>
              <a:buNone/>
              <a:defRPr sz="4934"/>
            </a:lvl3pPr>
            <a:lvl4pPr marL="0" indent="0" algn="ctr">
              <a:spcBef>
                <a:spcPts val="0"/>
              </a:spcBef>
              <a:buSzTx/>
              <a:buNone/>
              <a:defRPr sz="4934"/>
            </a:lvl4pPr>
            <a:lvl5pPr marL="0" indent="0" algn="ctr">
              <a:spcBef>
                <a:spcPts val="0"/>
              </a:spcBef>
              <a:buSzTx/>
              <a:buNone/>
              <a:defRPr sz="4934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>
            <a:spLocks noGrp="1"/>
          </p:cNvSpPr>
          <p:nvPr>
            <p:ph type="pic" idx="13"/>
          </p:nvPr>
        </p:nvSpPr>
        <p:spPr>
          <a:xfrm>
            <a:off x="5448466" y="2586567"/>
            <a:ext cx="12573384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270039" y="2590800"/>
            <a:ext cx="7112217" cy="6286500"/>
          </a:xfrm>
          <a:prstGeom prst="rect">
            <a:avLst/>
          </a:prstGeom>
        </p:spPr>
        <p:txBody>
          <a:bodyPr/>
          <a:lstStyle>
            <a:lvl1pPr marL="457223" indent="-457223">
              <a:spcBef>
                <a:spcPts val="4267"/>
              </a:spcBef>
              <a:defRPr sz="3734"/>
            </a:lvl1pPr>
            <a:lvl2pPr marL="914446" indent="-457223">
              <a:spcBef>
                <a:spcPts val="4267"/>
              </a:spcBef>
              <a:defRPr sz="3734"/>
            </a:lvl2pPr>
            <a:lvl3pPr marL="1371669" indent="-457223">
              <a:spcBef>
                <a:spcPts val="4267"/>
              </a:spcBef>
              <a:defRPr sz="3734"/>
            </a:lvl3pPr>
            <a:lvl4pPr marL="1828891" indent="-457223">
              <a:spcBef>
                <a:spcPts val="4267"/>
              </a:spcBef>
              <a:defRPr sz="3734"/>
            </a:lvl4pPr>
            <a:lvl5pPr marL="2286114" indent="-457223">
              <a:spcBef>
                <a:spcPts val="4267"/>
              </a:spcBef>
              <a:defRPr sz="3734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1847" y="9296400"/>
            <a:ext cx="607539" cy="4308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>
            <a:spLocks noGrp="1"/>
          </p:cNvSpPr>
          <p:nvPr>
            <p:ph type="pic" sz="quarter" idx="13"/>
          </p:nvPr>
        </p:nvSpPr>
        <p:spPr>
          <a:xfrm>
            <a:off x="8907205" y="5029200"/>
            <a:ext cx="8073244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Afbeelding"/>
          <p:cNvSpPr>
            <a:spLocks noGrp="1"/>
          </p:cNvSpPr>
          <p:nvPr>
            <p:ph type="pic" sz="quarter" idx="14"/>
          </p:nvPr>
        </p:nvSpPr>
        <p:spPr>
          <a:xfrm>
            <a:off x="8670131" y="889001"/>
            <a:ext cx="7823439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Afbeelding"/>
          <p:cNvSpPr>
            <a:spLocks noGrp="1"/>
          </p:cNvSpPr>
          <p:nvPr>
            <p:ph type="pic" idx="15"/>
          </p:nvPr>
        </p:nvSpPr>
        <p:spPr>
          <a:xfrm>
            <a:off x="-3166630" y="889000"/>
            <a:ext cx="15977088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693385" y="6362700"/>
            <a:ext cx="13953493" cy="59503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&quot;Typ hier een citaat.&quot;"/>
          <p:cNvSpPr txBox="1">
            <a:spLocks noGrp="1"/>
          </p:cNvSpPr>
          <p:nvPr>
            <p:ph type="body" sz="quarter" idx="14"/>
          </p:nvPr>
        </p:nvSpPr>
        <p:spPr>
          <a:xfrm>
            <a:off x="1693385" y="4171827"/>
            <a:ext cx="13953493" cy="80034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34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"Typ hier een citaat." 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270039" y="2540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270039" y="25908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361847" y="9296400"/>
            <a:ext cx="607539" cy="4308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133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/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592696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185393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778089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370785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963482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556178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148874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4741570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334267" marR="0" indent="-592696" algn="l" defTabSz="778972" rtl="0" latinLnBrk="0">
        <a:lnSpc>
          <a:spcPct val="100000"/>
        </a:lnSpc>
        <a:spcBef>
          <a:spcPts val="5600"/>
        </a:spcBef>
        <a:spcAft>
          <a:spcPts val="0"/>
        </a:spcAft>
        <a:buClrTx/>
        <a:buSzPct val="145000"/>
        <a:buFontTx/>
        <a:buChar char="•"/>
        <a:tabLst/>
        <a:defRPr sz="4267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304815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60963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91444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21926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52407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82889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2133707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2438522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2.wdp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radboudumc.voorradboudfonds.nl/project/iga-nefropathie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radboudumc.voorradboudfonds.nl/project/iga-nefropathi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FE6F766E-49B3-4317-AD42-51EB2311BB9F}"/>
              </a:ext>
            </a:extLst>
          </p:cNvPr>
          <p:cNvGrpSpPr/>
          <p:nvPr/>
        </p:nvGrpSpPr>
        <p:grpSpPr>
          <a:xfrm>
            <a:off x="0" y="0"/>
            <a:ext cx="17710484" cy="9753600"/>
            <a:chOff x="1122514" y="831194"/>
            <a:chExt cx="6972575" cy="5172185"/>
          </a:xfrm>
        </p:grpSpPr>
        <p:pic>
          <p:nvPicPr>
            <p:cNvPr id="155" name="dialysis-500x500.png"/>
            <p:cNvPicPr>
              <a:picLocks noChangeAspect="1"/>
            </p:cNvPicPr>
            <p:nvPr/>
          </p:nvPicPr>
          <p:blipFill>
            <a:blip r:embed="rId2"/>
            <a:srcRect r="19863"/>
            <a:stretch>
              <a:fillRect/>
            </a:stretch>
          </p:blipFill>
          <p:spPr>
            <a:xfrm>
              <a:off x="1122514" y="831194"/>
              <a:ext cx="4127864" cy="209131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6" name="Kidneyremedies2.jpg"/>
            <p:cNvPicPr>
              <a:picLocks noChangeAspect="1"/>
            </p:cNvPicPr>
            <p:nvPr/>
          </p:nvPicPr>
          <p:blipFill>
            <a:blip r:embed="rId3"/>
            <a:srcRect l="5180" r="5180"/>
            <a:stretch>
              <a:fillRect/>
            </a:stretch>
          </p:blipFill>
          <p:spPr>
            <a:xfrm>
              <a:off x="1154371" y="3948077"/>
              <a:ext cx="2741508" cy="203892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7" name="Effective-Home-Remedies-for-Kidney-Stones-1900x700_c.jpg"/>
            <p:cNvPicPr>
              <a:picLocks noChangeAspect="1"/>
            </p:cNvPicPr>
            <p:nvPr/>
          </p:nvPicPr>
          <p:blipFill>
            <a:blip r:embed="rId4"/>
            <a:srcRect r="2528"/>
            <a:stretch>
              <a:fillRect/>
            </a:stretch>
          </p:blipFill>
          <p:spPr>
            <a:xfrm>
              <a:off x="5248123" y="4961797"/>
              <a:ext cx="2755653" cy="104158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8" name="Shape 158"/>
            <p:cNvSpPr/>
            <p:nvPr/>
          </p:nvSpPr>
          <p:spPr>
            <a:xfrm>
              <a:off x="1156395" y="863948"/>
              <a:ext cx="1366844" cy="1026435"/>
            </a:xfrm>
            <a:prstGeom prst="rect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59" name="Shape 159"/>
            <p:cNvSpPr/>
            <p:nvPr/>
          </p:nvSpPr>
          <p:spPr>
            <a:xfrm>
              <a:off x="1156395" y="1888630"/>
              <a:ext cx="1366844" cy="1026435"/>
            </a:xfrm>
            <a:prstGeom prst="rect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60" name="Shape 160"/>
            <p:cNvSpPr/>
            <p:nvPr/>
          </p:nvSpPr>
          <p:spPr>
            <a:xfrm>
              <a:off x="1156395" y="2915784"/>
              <a:ext cx="1366844" cy="1026435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61" name="Shape 161"/>
            <p:cNvSpPr/>
            <p:nvPr/>
          </p:nvSpPr>
          <p:spPr>
            <a:xfrm>
              <a:off x="1156395" y="3943814"/>
              <a:ext cx="1366844" cy="1026435"/>
            </a:xfrm>
            <a:prstGeom prst="rect">
              <a:avLst/>
            </a:prstGeom>
            <a:solidFill>
              <a:schemeClr val="accent4">
                <a:hueOff val="384618"/>
                <a:satOff val="3869"/>
                <a:lumOff val="5802"/>
                <a:alpha val="25000"/>
              </a:schemeClr>
            </a:solidFill>
            <a:ln w="25400">
              <a:solidFill>
                <a:srgbClr val="FFFFFF">
                  <a:alpha val="25000"/>
                </a:srgb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62" name="Shape 162"/>
            <p:cNvSpPr/>
            <p:nvPr/>
          </p:nvSpPr>
          <p:spPr>
            <a:xfrm>
              <a:off x="1156395" y="4969372"/>
              <a:ext cx="1366844" cy="1026435"/>
            </a:xfrm>
            <a:prstGeom prst="rect">
              <a:avLst/>
            </a:prstGeom>
            <a:solidFill>
              <a:schemeClr val="accent5">
                <a:hueOff val="-176146"/>
                <a:satOff val="3665"/>
                <a:lumOff val="-13986"/>
                <a:alpha val="50418"/>
              </a:schemeClr>
            </a:solidFill>
            <a:ln w="25400">
              <a:solidFill>
                <a:srgbClr val="FFFFFF">
                  <a:alpha val="50418"/>
                </a:srgb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63" name="Shape 163"/>
            <p:cNvSpPr/>
            <p:nvPr/>
          </p:nvSpPr>
          <p:spPr>
            <a:xfrm>
              <a:off x="2522637" y="863072"/>
              <a:ext cx="1366844" cy="1026435"/>
            </a:xfrm>
            <a:prstGeom prst="rect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64" name="Shape 164"/>
            <p:cNvSpPr/>
            <p:nvPr/>
          </p:nvSpPr>
          <p:spPr>
            <a:xfrm>
              <a:off x="2522637" y="1887753"/>
              <a:ext cx="1366844" cy="1026435"/>
            </a:xfrm>
            <a:prstGeom prst="rect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65" name="Shape 165"/>
            <p:cNvSpPr/>
            <p:nvPr/>
          </p:nvSpPr>
          <p:spPr>
            <a:xfrm>
              <a:off x="2522637" y="2914907"/>
              <a:ext cx="1366844" cy="10264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66" name="Shape 166"/>
            <p:cNvSpPr/>
            <p:nvPr/>
          </p:nvSpPr>
          <p:spPr>
            <a:xfrm>
              <a:off x="2522637" y="3943814"/>
              <a:ext cx="1366844" cy="1026435"/>
            </a:xfrm>
            <a:prstGeom prst="rect">
              <a:avLst/>
            </a:prstGeom>
            <a:solidFill>
              <a:schemeClr val="accent5">
                <a:alpha val="25000"/>
              </a:schemeClr>
            </a:solidFill>
            <a:ln w="25400">
              <a:solidFill>
                <a:srgbClr val="FFFFFF">
                  <a:alpha val="25000"/>
                </a:srgb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67" name="Shape 167"/>
            <p:cNvSpPr/>
            <p:nvPr/>
          </p:nvSpPr>
          <p:spPr>
            <a:xfrm>
              <a:off x="2522637" y="4968495"/>
              <a:ext cx="1366844" cy="1026435"/>
            </a:xfrm>
            <a:prstGeom prst="rect">
              <a:avLst/>
            </a:prstGeom>
            <a:solidFill>
              <a:srgbClr val="FFFFFF">
                <a:alpha val="25000"/>
              </a:srgbClr>
            </a:solidFill>
            <a:ln w="25400">
              <a:solidFill>
                <a:srgbClr val="FFFFFF">
                  <a:alpha val="25000"/>
                </a:srgb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68" name="Shape 168"/>
            <p:cNvSpPr/>
            <p:nvPr/>
          </p:nvSpPr>
          <p:spPr>
            <a:xfrm>
              <a:off x="3888578" y="863072"/>
              <a:ext cx="1366844" cy="1026435"/>
            </a:xfrm>
            <a:prstGeom prst="rect">
              <a:avLst/>
            </a:prstGeom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69" name="Shape 169"/>
            <p:cNvSpPr/>
            <p:nvPr/>
          </p:nvSpPr>
          <p:spPr>
            <a:xfrm>
              <a:off x="3888578" y="1887753"/>
              <a:ext cx="1366844" cy="1026435"/>
            </a:xfrm>
            <a:prstGeom prst="rect">
              <a:avLst/>
            </a:prstGeom>
            <a:ln w="25400">
              <a:solidFill>
                <a:srgbClr val="FFFFFF">
                  <a:alpha val="0"/>
                </a:srgb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70" name="Shape 170"/>
            <p:cNvSpPr/>
            <p:nvPr/>
          </p:nvSpPr>
          <p:spPr>
            <a:xfrm>
              <a:off x="3888579" y="2914908"/>
              <a:ext cx="4099329" cy="2051247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71" name="Shape 171"/>
            <p:cNvSpPr/>
            <p:nvPr/>
          </p:nvSpPr>
          <p:spPr>
            <a:xfrm>
              <a:off x="3888578" y="4968495"/>
              <a:ext cx="1366844" cy="10264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72" name="Shape 172"/>
            <p:cNvSpPr/>
            <p:nvPr/>
          </p:nvSpPr>
          <p:spPr>
            <a:xfrm>
              <a:off x="5254821" y="1887753"/>
              <a:ext cx="1366845" cy="1026435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  <a:alpha val="41329"/>
              </a:schemeClr>
            </a:solidFill>
            <a:ln w="25400">
              <a:solidFill>
                <a:srgbClr val="FFFFFF">
                  <a:alpha val="41329"/>
                </a:srgb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73" name="Shape 173"/>
            <p:cNvSpPr/>
            <p:nvPr/>
          </p:nvSpPr>
          <p:spPr>
            <a:xfrm>
              <a:off x="5254821" y="4968495"/>
              <a:ext cx="1366845" cy="1026435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  <a:alpha val="25000"/>
              </a:schemeClr>
            </a:solidFill>
            <a:ln w="25400">
              <a:solidFill>
                <a:srgbClr val="FFFFFF">
                  <a:alpha val="25000"/>
                </a:srgb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74" name="Shape 174"/>
            <p:cNvSpPr/>
            <p:nvPr/>
          </p:nvSpPr>
          <p:spPr>
            <a:xfrm>
              <a:off x="6620761" y="863072"/>
              <a:ext cx="1366844" cy="1026435"/>
            </a:xfrm>
            <a:prstGeom prst="rect">
              <a:avLst/>
            </a:prstGeom>
            <a:solidFill>
              <a:schemeClr val="accent2">
                <a:hueOff val="-2473793"/>
                <a:satOff val="-50209"/>
                <a:lumOff val="23543"/>
              </a:schemeClr>
            </a:solidFill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75" name="Shape 175"/>
            <p:cNvSpPr/>
            <p:nvPr/>
          </p:nvSpPr>
          <p:spPr>
            <a:xfrm>
              <a:off x="6620761" y="1887753"/>
              <a:ext cx="1366844" cy="102643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76" name="Shape 176"/>
            <p:cNvSpPr/>
            <p:nvPr/>
          </p:nvSpPr>
          <p:spPr>
            <a:xfrm>
              <a:off x="6620761" y="4968495"/>
              <a:ext cx="1366844" cy="1026435"/>
            </a:xfrm>
            <a:prstGeom prst="rect">
              <a:avLst/>
            </a:prstGeom>
            <a:solidFill>
              <a:schemeClr val="accent2">
                <a:alpha val="25000"/>
              </a:schemeClr>
            </a:solidFill>
            <a:ln w="25400">
              <a:solidFill>
                <a:srgbClr val="FFFFFF">
                  <a:alpha val="25000"/>
                </a:srgb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  <p:sp>
          <p:nvSpPr>
            <p:cNvPr id="177" name="Shape 177"/>
            <p:cNvSpPr/>
            <p:nvPr/>
          </p:nvSpPr>
          <p:spPr>
            <a:xfrm>
              <a:off x="3872711" y="3023685"/>
              <a:ext cx="3925689" cy="12942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anchor="ctr">
              <a:spAutoFit/>
            </a:bodyPr>
            <a:lstStyle>
              <a:lvl1pPr algn="r">
                <a:defRPr sz="50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r>
                <a:rPr lang="en-US" sz="5120" dirty="0" err="1"/>
                <a:t>Nieuwe</a:t>
              </a:r>
              <a:r>
                <a:rPr lang="en-US" sz="5120" dirty="0"/>
                <a:t> </a:t>
              </a:r>
              <a:r>
                <a:rPr lang="en-US" sz="5120" dirty="0" err="1"/>
                <a:t>ontwikkelingen</a:t>
              </a:r>
              <a:r>
                <a:rPr lang="en-US" sz="5120" dirty="0"/>
                <a:t> in de </a:t>
              </a:r>
              <a:r>
                <a:rPr lang="en-US" sz="5120" dirty="0" err="1"/>
                <a:t>behandeling</a:t>
              </a:r>
              <a:r>
                <a:rPr lang="en-US" sz="5120" dirty="0"/>
                <a:t> van</a:t>
              </a:r>
              <a:endParaRPr lang="nl-NL" sz="5120" dirty="0"/>
            </a:p>
            <a:p>
              <a:r>
                <a:rPr lang="nl-NL" sz="5120" dirty="0"/>
                <a:t> IgA </a:t>
              </a:r>
              <a:r>
                <a:rPr lang="nl-NL" sz="5120" dirty="0" err="1"/>
                <a:t>nephropathie</a:t>
              </a:r>
              <a:endParaRPr sz="5120" dirty="0"/>
            </a:p>
          </p:txBody>
        </p:sp>
        <p:sp>
          <p:nvSpPr>
            <p:cNvPr id="178" name="Shape 178"/>
            <p:cNvSpPr/>
            <p:nvPr/>
          </p:nvSpPr>
          <p:spPr>
            <a:xfrm>
              <a:off x="3982366" y="4506617"/>
              <a:ext cx="4112723" cy="35983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 anchor="ctr">
              <a:sp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sz="2399" dirty="0"/>
                <a:t>Raphaël Duivenvoorden, </a:t>
              </a:r>
              <a:r>
                <a:rPr lang="nl-NL" sz="2399" dirty="0"/>
                <a:t>internist-nefroloog</a:t>
              </a:r>
              <a:endParaRPr sz="2399" dirty="0"/>
            </a:p>
            <a:p>
              <a:pPr>
                <a:defRPr sz="21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lang="nl-NL" sz="1574" dirty="0"/>
                <a:t>Radboudumc</a:t>
              </a:r>
              <a:endParaRPr sz="1574" dirty="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5254821" y="863072"/>
              <a:ext cx="1366845" cy="1026435"/>
            </a:xfrm>
            <a:prstGeom prst="rect">
              <a:avLst/>
            </a:prstGeom>
            <a:solidFill>
              <a:schemeClr val="accent2">
                <a:alpha val="26988"/>
              </a:schemeClr>
            </a:solidFill>
            <a:ln w="25400">
              <a:solidFill>
                <a:srgbClr val="FFFFFF">
                  <a:alpha val="26988"/>
                </a:srgb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2400"/>
              </a:pPr>
              <a:endParaRPr sz="1801"/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oiletbenodigdheden, cosmetisch&#10;&#10;Automatisch gegenereerde beschrijving">
            <a:extLst>
              <a:ext uri="{FF2B5EF4-FFF2-40B4-BE49-F238E27FC236}">
                <a16:creationId xmlns:a16="http://schemas.microsoft.com/office/drawing/2014/main" id="{74D35F66-F8AB-4C0B-BC46-64B7F2D0A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7" y="1910739"/>
            <a:ext cx="3458584" cy="3330170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C4C37A96-F41D-49D3-927F-DEA207BA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4142634"/>
            <a:ext cx="5835649" cy="734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B cellen remmen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72710C7-41A1-40A0-A06C-9EA38F7FDD5C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3193624" y="4974253"/>
            <a:ext cx="3041765" cy="3539926"/>
            <a:chOff x="566754" y="177064"/>
            <a:chExt cx="2275745" cy="2648452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4C553BB5-8826-4CC7-AB5B-E2FD61DAF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71E1D016-515C-42B9-8161-148DE6830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5064486-617E-41F8-8D55-3E4E02D44B4F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2BDC3EC8-436A-4A11-9262-03371DBE2CA3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</p:spTree>
    <p:extLst>
      <p:ext uri="{BB962C8B-B14F-4D97-AF65-F5344CB8AC3E}">
        <p14:creationId xmlns:p14="http://schemas.microsoft.com/office/powerpoint/2010/main" val="10503526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>
            <a:extLst>
              <a:ext uri="{FF2B5EF4-FFF2-40B4-BE49-F238E27FC236}">
                <a16:creationId xmlns:a16="http://schemas.microsoft.com/office/drawing/2014/main" id="{5CD7F957-9013-4A98-8BB8-B6A1C2A3C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B cellen remmen</a:t>
            </a:r>
          </a:p>
        </p:txBody>
      </p:sp>
      <p:sp>
        <p:nvSpPr>
          <p:cNvPr id="7" name="Drug: Iptacopan, 10, 50, 200 mg BID…">
            <a:extLst>
              <a:ext uri="{FF2B5EF4-FFF2-40B4-BE49-F238E27FC236}">
                <a16:creationId xmlns:a16="http://schemas.microsoft.com/office/drawing/2014/main" id="{57B2DED6-8A1A-4A45-8051-17B45F02F89C}"/>
              </a:ext>
            </a:extLst>
          </p:cNvPr>
          <p:cNvSpPr txBox="1"/>
          <p:nvPr/>
        </p:nvSpPr>
        <p:spPr>
          <a:xfrm>
            <a:off x="451164" y="5317687"/>
            <a:ext cx="8243093" cy="3111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Medicijn</a:t>
            </a:r>
            <a:r>
              <a:rPr sz="2800" dirty="0"/>
              <a:t>: </a:t>
            </a:r>
            <a:r>
              <a:rPr lang="nl-NL" b="0" dirty="0">
                <a:sym typeface="Arial"/>
              </a:rPr>
              <a:t>BION-1301, infuus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Werking: B cellen 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63 patiënten verdeeld over 4 groepen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2,5 - 4 maanden behandeling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Gezonde vrijwilligers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557000C-BCEE-4E59-864F-17F8EC058FDA}"/>
              </a:ext>
            </a:extLst>
          </p:cNvPr>
          <p:cNvSpPr/>
          <p:nvPr/>
        </p:nvSpPr>
        <p:spPr>
          <a:xfrm>
            <a:off x="173039" y="4357741"/>
            <a:ext cx="8243092" cy="5031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8DA41F8-5B4E-4D99-AF0D-4927C28095F3}"/>
              </a:ext>
            </a:extLst>
          </p:cNvPr>
          <p:cNvSpPr txBox="1"/>
          <p:nvPr/>
        </p:nvSpPr>
        <p:spPr>
          <a:xfrm>
            <a:off x="722056" y="180668"/>
            <a:ext cx="1608579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2020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0A7A815-19B8-4275-8EB3-A4C83AEEE532}"/>
              </a:ext>
            </a:extLst>
          </p:cNvPr>
          <p:cNvSpPr/>
          <p:nvPr/>
        </p:nvSpPr>
        <p:spPr>
          <a:xfrm>
            <a:off x="9828283" y="998721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A2BA43F-CFA1-4A2D-BE29-C506570AAFDF}"/>
              </a:ext>
            </a:extLst>
          </p:cNvPr>
          <p:cNvSpPr/>
          <p:nvPr/>
        </p:nvSpPr>
        <p:spPr>
          <a:xfrm>
            <a:off x="9828282" y="5002711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A454AB4-479F-46C1-9FFA-14900CB2CD3E}"/>
              </a:ext>
            </a:extLst>
          </p:cNvPr>
          <p:cNvSpPr/>
          <p:nvPr/>
        </p:nvSpPr>
        <p:spPr>
          <a:xfrm>
            <a:off x="9828282" y="5290255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" name="Afbeelding 15" descr="Afbeelding met toiletbenodigdheden, cosmetisch&#10;&#10;Automatisch gegenereerde beschrijving">
            <a:extLst>
              <a:ext uri="{FF2B5EF4-FFF2-40B4-BE49-F238E27FC236}">
                <a16:creationId xmlns:a16="http://schemas.microsoft.com/office/drawing/2014/main" id="{8E5A2060-F1C9-466E-964A-6DB75B8C1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483" y="235918"/>
            <a:ext cx="1381252" cy="1329967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6A5BA692-AFCA-4DE8-B776-1174D804C8F7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15755937" y="1684351"/>
            <a:ext cx="1090191" cy="1268736"/>
            <a:chOff x="566754" y="177064"/>
            <a:chExt cx="2275745" cy="2648452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431AC24D-7CE6-4E51-BBE4-215D464E0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B2DFD987-A91F-4DBB-8AB3-1BD331280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AD0075B2-249B-4997-96AA-98DC795C31C2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ECA169D1-BED6-4457-9E08-8FF4DB37E8B8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7B403ADD-C5BB-4802-8FB0-1F48B92D2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56" y="1035814"/>
            <a:ext cx="7020840" cy="31827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707074A-7D31-4353-93A6-77B8E99052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6217"/>
          <a:stretch/>
        </p:blipFill>
        <p:spPr>
          <a:xfrm>
            <a:off x="8972382" y="3106325"/>
            <a:ext cx="7771449" cy="4070131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6E0301A-738A-4E32-8247-05B374F4CB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2" t="95560" r="-232" b="-244"/>
          <a:stretch/>
        </p:blipFill>
        <p:spPr>
          <a:xfrm>
            <a:off x="9254148" y="7368547"/>
            <a:ext cx="7771449" cy="5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6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ug: Iptacopan, 10, 50, 200 mg BID…">
            <a:extLst>
              <a:ext uri="{FF2B5EF4-FFF2-40B4-BE49-F238E27FC236}">
                <a16:creationId xmlns:a16="http://schemas.microsoft.com/office/drawing/2014/main" id="{57B2DED6-8A1A-4A45-8051-17B45F02F89C}"/>
              </a:ext>
            </a:extLst>
          </p:cNvPr>
          <p:cNvSpPr txBox="1"/>
          <p:nvPr/>
        </p:nvSpPr>
        <p:spPr>
          <a:xfrm>
            <a:off x="451164" y="4681615"/>
            <a:ext cx="8243093" cy="4384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Medicijn: </a:t>
            </a:r>
            <a:r>
              <a:rPr lang="nl-NL" sz="2800" b="0" dirty="0">
                <a:sym typeface="Arial"/>
              </a:rPr>
              <a:t>BION-1301, infuus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Werking: B cellen 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20 patiënten verdeeld over 2 groepen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maanden behandeling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Nierfunctie: tussen 35-90 ml/min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Eiwit in urine: &gt;0,5 g / dag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ACE/ARB: 100%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557000C-BCEE-4E59-864F-17F8EC058FDA}"/>
              </a:ext>
            </a:extLst>
          </p:cNvPr>
          <p:cNvSpPr/>
          <p:nvPr/>
        </p:nvSpPr>
        <p:spPr>
          <a:xfrm>
            <a:off x="173039" y="4357741"/>
            <a:ext cx="8243092" cy="5031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8DA41F8-5B4E-4D99-AF0D-4927C28095F3}"/>
              </a:ext>
            </a:extLst>
          </p:cNvPr>
          <p:cNvSpPr txBox="1"/>
          <p:nvPr/>
        </p:nvSpPr>
        <p:spPr>
          <a:xfrm>
            <a:off x="557214" y="716462"/>
            <a:ext cx="1608579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2021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0A7A815-19B8-4275-8EB3-A4C83AEEE532}"/>
              </a:ext>
            </a:extLst>
          </p:cNvPr>
          <p:cNvSpPr/>
          <p:nvPr/>
        </p:nvSpPr>
        <p:spPr>
          <a:xfrm>
            <a:off x="9828283" y="998721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A2BA43F-CFA1-4A2D-BE29-C506570AAFDF}"/>
              </a:ext>
            </a:extLst>
          </p:cNvPr>
          <p:cNvSpPr/>
          <p:nvPr/>
        </p:nvSpPr>
        <p:spPr>
          <a:xfrm>
            <a:off x="9828282" y="5002711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A454AB4-479F-46C1-9FFA-14900CB2CD3E}"/>
              </a:ext>
            </a:extLst>
          </p:cNvPr>
          <p:cNvSpPr/>
          <p:nvPr/>
        </p:nvSpPr>
        <p:spPr>
          <a:xfrm>
            <a:off x="9828282" y="5290255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B962F55-67DB-4C83-A10E-C16BE336B549}"/>
              </a:ext>
            </a:extLst>
          </p:cNvPr>
          <p:cNvSpPr/>
          <p:nvPr/>
        </p:nvSpPr>
        <p:spPr>
          <a:xfrm>
            <a:off x="9124638" y="3269667"/>
            <a:ext cx="7897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Voorlopig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Resultaat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4CA1E35D-C453-4CB4-89B0-E01C89E3B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22" y="1509115"/>
            <a:ext cx="6309302" cy="26135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852B2D5-00ED-487B-AB5D-18A71CBC5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638" y="4304338"/>
            <a:ext cx="7200900" cy="1666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 Box 1">
            <a:extLst>
              <a:ext uri="{FF2B5EF4-FFF2-40B4-BE49-F238E27FC236}">
                <a16:creationId xmlns:a16="http://schemas.microsoft.com/office/drawing/2014/main" id="{7252C738-9C04-4CA6-BB02-E83ADE90B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B cellen remmen</a:t>
            </a:r>
          </a:p>
        </p:txBody>
      </p:sp>
      <p:pic>
        <p:nvPicPr>
          <p:cNvPr id="22" name="Afbeelding 21" descr="Afbeelding met toiletbenodigdheden, cosmetisch&#10;&#10;Automatisch gegenereerde beschrijving">
            <a:extLst>
              <a:ext uri="{FF2B5EF4-FFF2-40B4-BE49-F238E27FC236}">
                <a16:creationId xmlns:a16="http://schemas.microsoft.com/office/drawing/2014/main" id="{A70D9E20-30F8-4FE1-8CB5-DD5E545751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483" y="235918"/>
            <a:ext cx="1381252" cy="1329967"/>
          </a:xfrm>
          <a:prstGeom prst="rect">
            <a:avLst/>
          </a:prstGeom>
        </p:spPr>
      </p:pic>
      <p:grpSp>
        <p:nvGrpSpPr>
          <p:cNvPr id="23" name="Groep 22">
            <a:extLst>
              <a:ext uri="{FF2B5EF4-FFF2-40B4-BE49-F238E27FC236}">
                <a16:creationId xmlns:a16="http://schemas.microsoft.com/office/drawing/2014/main" id="{617806C1-65BB-4147-9C58-7E1DDEC0294C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15755937" y="1684351"/>
            <a:ext cx="1090191" cy="1268736"/>
            <a:chOff x="566754" y="177064"/>
            <a:chExt cx="2275745" cy="2648452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F6FBFA5D-9573-4D1B-82C6-3BCB14E712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E2396534-A7B5-4605-8CFF-1DD5D6DA1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E6129A77-AFDD-48A2-9E6C-39CBB1ACC3AF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67340DD4-BD78-40D1-ACC7-16FB8E3F869A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5720DF2D-D902-478E-8AB0-B51FC46FBF2F}"/>
              </a:ext>
            </a:extLst>
          </p:cNvPr>
          <p:cNvSpPr/>
          <p:nvPr/>
        </p:nvSpPr>
        <p:spPr>
          <a:xfrm>
            <a:off x="10515599" y="5190414"/>
            <a:ext cx="4204953" cy="373259"/>
          </a:xfrm>
          <a:prstGeom prst="rect">
            <a:avLst/>
          </a:prstGeom>
          <a:noFill/>
          <a:ln w="254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8146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2509AF1-BCC5-4B30-91F2-3F3AC46A7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</a14:imgLayer>
                </a14:imgProps>
              </a:ext>
            </a:extLst>
          </a:blip>
          <a:srcRect l="52148" t="13107"/>
          <a:stretch/>
        </p:blipFill>
        <p:spPr>
          <a:xfrm>
            <a:off x="10101187" y="5685965"/>
            <a:ext cx="5113951" cy="3329488"/>
          </a:xfrm>
          <a:prstGeom prst="rect">
            <a:avLst/>
          </a:prstGeom>
        </p:spPr>
      </p:pic>
      <p:pic>
        <p:nvPicPr>
          <p:cNvPr id="7" name="Afbeelding 6" descr="Afbeelding met toiletbenodigdheden, cosmetisch&#10;&#10;Automatisch gegenereerde beschrijving">
            <a:extLst>
              <a:ext uri="{FF2B5EF4-FFF2-40B4-BE49-F238E27FC236}">
                <a16:creationId xmlns:a16="http://schemas.microsoft.com/office/drawing/2014/main" id="{CD88C076-D035-404A-A903-607D7BEA3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483" y="235918"/>
            <a:ext cx="1381252" cy="1329967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3283754C-5956-48EB-82B7-F374ECA320D2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15755937" y="1684351"/>
            <a:ext cx="1090191" cy="1268736"/>
            <a:chOff x="566754" y="177064"/>
            <a:chExt cx="2275745" cy="2648452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892A61DA-78CA-4425-9C10-CBE32DAAB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3150AFC5-FE93-423A-8EC4-B02805882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26E87F39-E198-4EA3-B0E5-4D28B87AF225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428FE84-A71F-4CAC-B328-1DAD50F842C3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766FAC9-5478-4EAF-9773-F170476BBE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9000"/>
                    </a14:imgEffect>
                  </a14:imgLayer>
                </a14:imgProps>
              </a:ext>
            </a:extLst>
          </a:blip>
          <a:srcRect t="13107" r="51295"/>
          <a:stretch/>
        </p:blipFill>
        <p:spPr>
          <a:xfrm>
            <a:off x="10101187" y="1825606"/>
            <a:ext cx="5205143" cy="3329488"/>
          </a:xfrm>
          <a:prstGeom prst="rect">
            <a:avLst/>
          </a:prstGeom>
        </p:spPr>
      </p:pic>
      <p:sp>
        <p:nvSpPr>
          <p:cNvPr id="14" name="Text Box 1">
            <a:extLst>
              <a:ext uri="{FF2B5EF4-FFF2-40B4-BE49-F238E27FC236}">
                <a16:creationId xmlns:a16="http://schemas.microsoft.com/office/drawing/2014/main" id="{F48546FE-7ABA-47DA-8300-E6945FCAD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B cellen remmen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E922020-C92B-4911-901D-2FC914E9FFE9}"/>
              </a:ext>
            </a:extLst>
          </p:cNvPr>
          <p:cNvSpPr txBox="1"/>
          <p:nvPr/>
        </p:nvSpPr>
        <p:spPr>
          <a:xfrm>
            <a:off x="557214" y="716462"/>
            <a:ext cx="1608579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2021</a:t>
            </a:r>
          </a:p>
        </p:txBody>
      </p:sp>
      <p:sp>
        <p:nvSpPr>
          <p:cNvPr id="16" name="Drug: Iptacopan, 10, 50, 200 mg BID…">
            <a:extLst>
              <a:ext uri="{FF2B5EF4-FFF2-40B4-BE49-F238E27FC236}">
                <a16:creationId xmlns:a16="http://schemas.microsoft.com/office/drawing/2014/main" id="{DAD8F814-BEE6-4094-89BF-0E2036B85D0A}"/>
              </a:ext>
            </a:extLst>
          </p:cNvPr>
          <p:cNvSpPr txBox="1"/>
          <p:nvPr/>
        </p:nvSpPr>
        <p:spPr>
          <a:xfrm>
            <a:off x="451165" y="4681615"/>
            <a:ext cx="7447360" cy="4384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Medicijn: </a:t>
            </a:r>
            <a:r>
              <a:rPr lang="nl-NL" sz="2800" b="0" dirty="0" err="1">
                <a:sym typeface="Arial"/>
              </a:rPr>
              <a:t>atacicept</a:t>
            </a:r>
            <a:r>
              <a:rPr lang="nl-NL" sz="2800" b="0" dirty="0">
                <a:sym typeface="Arial"/>
              </a:rPr>
              <a:t>, injectie onder de huid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Werking: B cellen 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 patiënten verdeeld over 3 groepen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24 weken behandeling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Nierfunctie: ?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Eiwit in urine: &gt;1,0 g / dag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ACE/ARB: 100%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F275F175-893C-4AA8-8119-22BBE02518D9}"/>
              </a:ext>
            </a:extLst>
          </p:cNvPr>
          <p:cNvSpPr/>
          <p:nvPr/>
        </p:nvSpPr>
        <p:spPr>
          <a:xfrm>
            <a:off x="173039" y="4357741"/>
            <a:ext cx="8243092" cy="5031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0752DAF-50B8-4901-8F3C-F44202B1E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620" y="1565885"/>
            <a:ext cx="6800260" cy="24248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92C784FB-F98F-453B-AB73-C9FDE53FAA68}"/>
              </a:ext>
            </a:extLst>
          </p:cNvPr>
          <p:cNvSpPr txBox="1"/>
          <p:nvPr/>
        </p:nvSpPr>
        <p:spPr>
          <a:xfrm>
            <a:off x="11003747" y="1376508"/>
            <a:ext cx="340002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/>
              <a:t>Effect op Gd-IgA1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CFFD677-5A9C-4CE6-B804-D9E6F22161FB}"/>
              </a:ext>
            </a:extLst>
          </p:cNvPr>
          <p:cNvSpPr txBox="1"/>
          <p:nvPr/>
        </p:nvSpPr>
        <p:spPr>
          <a:xfrm>
            <a:off x="10462402" y="5214041"/>
            <a:ext cx="475273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/>
              <a:t>Effect op eiwit verlies in urine</a:t>
            </a:r>
            <a:endParaRPr kumimoji="0" lang="nl-NL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48112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5AEBC1C9-FFD1-4A32-BBD2-96F1D3BF4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4142634"/>
            <a:ext cx="5835649" cy="734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Complement remmen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AB74317E-2C6F-4224-9C28-521A04039B60}"/>
              </a:ext>
            </a:extLst>
          </p:cNvPr>
          <p:cNvGrpSpPr/>
          <p:nvPr/>
        </p:nvGrpSpPr>
        <p:grpSpPr>
          <a:xfrm>
            <a:off x="2923504" y="2413006"/>
            <a:ext cx="3855771" cy="3846127"/>
            <a:chOff x="13274406" y="4293321"/>
            <a:chExt cx="1785984" cy="1691985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5F3D6668-75AA-4371-93DB-3E7C4B121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74406" y="4293321"/>
              <a:ext cx="1785984" cy="1691985"/>
            </a:xfrm>
            <a:prstGeom prst="rect">
              <a:avLst/>
            </a:prstGeom>
          </p:spPr>
        </p:pic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3EC7F34C-E76E-4B1F-A2A2-B1A6374BC433}"/>
                </a:ext>
              </a:extLst>
            </p:cNvPr>
            <p:cNvGrpSpPr>
              <a:grpSpLocks noChangeAspect="1"/>
            </p:cNvGrpSpPr>
            <p:nvPr/>
          </p:nvGrpSpPr>
          <p:grpSpPr>
            <a:xfrm rot="11029348">
              <a:off x="13652345" y="5224143"/>
              <a:ext cx="372143" cy="428163"/>
              <a:chOff x="566754" y="160433"/>
              <a:chExt cx="2316386" cy="2665083"/>
            </a:xfrm>
          </p:grpSpPr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A217DE40-2F3A-40D1-8D3C-2C3E7FF331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803" r="52433"/>
              <a:stretch/>
            </p:blipFill>
            <p:spPr>
              <a:xfrm rot="2139570">
                <a:off x="844809" y="160433"/>
                <a:ext cx="2038331" cy="2158065"/>
              </a:xfrm>
              <a:prstGeom prst="rect">
                <a:avLst/>
              </a:prstGeom>
            </p:spPr>
          </p:pic>
          <p:pic>
            <p:nvPicPr>
              <p:cNvPr id="7" name="Afbeelding 6">
                <a:extLst>
                  <a:ext uri="{FF2B5EF4-FFF2-40B4-BE49-F238E27FC236}">
                    <a16:creationId xmlns:a16="http://schemas.microsoft.com/office/drawing/2014/main" id="{4E7AFD8D-05ED-47B4-A86B-3C2C86439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45" b="58196"/>
              <a:stretch/>
            </p:blipFill>
            <p:spPr>
              <a:xfrm rot="1885971">
                <a:off x="566754" y="1236801"/>
                <a:ext cx="1287896" cy="1588715"/>
              </a:xfrm>
              <a:prstGeom prst="rect">
                <a:avLst/>
              </a:prstGeom>
            </p:spPr>
          </p:pic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326D871F-0060-4350-ABF9-B72F7D620DDD}"/>
                  </a:ext>
                </a:extLst>
              </p:cNvPr>
              <p:cNvSpPr/>
              <p:nvPr/>
            </p:nvSpPr>
            <p:spPr>
              <a:xfrm rot="2038542">
                <a:off x="1912744" y="728128"/>
                <a:ext cx="329412" cy="200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413"/>
              </a:p>
            </p:txBody>
          </p:sp>
          <p:sp>
            <p:nvSpPr>
              <p:cNvPr id="9" name="Rechthoek 8">
                <a:extLst>
                  <a:ext uri="{FF2B5EF4-FFF2-40B4-BE49-F238E27FC236}">
                    <a16:creationId xmlns:a16="http://schemas.microsoft.com/office/drawing/2014/main" id="{B4F04BFD-91FA-4695-ACC2-EF50DCA815C1}"/>
                  </a:ext>
                </a:extLst>
              </p:cNvPr>
              <p:cNvSpPr/>
              <p:nvPr/>
            </p:nvSpPr>
            <p:spPr>
              <a:xfrm rot="2038542">
                <a:off x="1465885" y="1349891"/>
                <a:ext cx="329412" cy="200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4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32717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>
            <a:extLst>
              <a:ext uri="{FF2B5EF4-FFF2-40B4-BE49-F238E27FC236}">
                <a16:creationId xmlns:a16="http://schemas.microsoft.com/office/drawing/2014/main" id="{5CD7F957-9013-4A98-8BB8-B6A1C2A3C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Complement remmen</a:t>
            </a:r>
          </a:p>
        </p:txBody>
      </p:sp>
      <p:sp>
        <p:nvSpPr>
          <p:cNvPr id="7" name="Drug: Iptacopan, 10, 50, 200 mg BID…">
            <a:extLst>
              <a:ext uri="{FF2B5EF4-FFF2-40B4-BE49-F238E27FC236}">
                <a16:creationId xmlns:a16="http://schemas.microsoft.com/office/drawing/2014/main" id="{57B2DED6-8A1A-4A45-8051-17B45F02F89C}"/>
              </a:ext>
            </a:extLst>
          </p:cNvPr>
          <p:cNvSpPr txBox="1"/>
          <p:nvPr/>
        </p:nvSpPr>
        <p:spPr>
          <a:xfrm>
            <a:off x="451164" y="4650838"/>
            <a:ext cx="8243093" cy="4445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Medicijn</a:t>
            </a:r>
            <a:r>
              <a:rPr sz="2800" dirty="0"/>
              <a:t>: </a:t>
            </a:r>
            <a:r>
              <a:rPr lang="nl-NL" sz="2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Narsoplimab</a:t>
            </a:r>
            <a:endParaRPr lang="nl-NL" sz="2800" dirty="0"/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Werking: Complement remmer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 patiënten verdeeld over 2 groepen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maanden behandeling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Nierfunctie: rond 37 ml/min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Eiwit in urine: &gt; 1 g / dag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ACE/ARB: 100%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557000C-BCEE-4E59-864F-17F8EC058FDA}"/>
              </a:ext>
            </a:extLst>
          </p:cNvPr>
          <p:cNvSpPr/>
          <p:nvPr/>
        </p:nvSpPr>
        <p:spPr>
          <a:xfrm>
            <a:off x="173039" y="4357741"/>
            <a:ext cx="8243092" cy="5031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8DA41F8-5B4E-4D99-AF0D-4927C28095F3}"/>
              </a:ext>
            </a:extLst>
          </p:cNvPr>
          <p:cNvSpPr txBox="1"/>
          <p:nvPr/>
        </p:nvSpPr>
        <p:spPr>
          <a:xfrm>
            <a:off x="1281098" y="477895"/>
            <a:ext cx="1608579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2020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0A7A815-19B8-4275-8EB3-A4C83AEEE532}"/>
              </a:ext>
            </a:extLst>
          </p:cNvPr>
          <p:cNvSpPr/>
          <p:nvPr/>
        </p:nvSpPr>
        <p:spPr>
          <a:xfrm>
            <a:off x="9828283" y="998721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A2BA43F-CFA1-4A2D-BE29-C506570AAFDF}"/>
              </a:ext>
            </a:extLst>
          </p:cNvPr>
          <p:cNvSpPr/>
          <p:nvPr/>
        </p:nvSpPr>
        <p:spPr>
          <a:xfrm>
            <a:off x="9828282" y="5002711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A454AB4-479F-46C1-9FFA-14900CB2CD3E}"/>
              </a:ext>
            </a:extLst>
          </p:cNvPr>
          <p:cNvSpPr/>
          <p:nvPr/>
        </p:nvSpPr>
        <p:spPr>
          <a:xfrm>
            <a:off x="9828282" y="5290255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AD0C263-FCBE-4161-B94C-6D8DBEFF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382" y="3102803"/>
            <a:ext cx="7429667" cy="5121421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7464670-6D80-4C45-979E-A4B5079CF01E}"/>
              </a:ext>
            </a:extLst>
          </p:cNvPr>
          <p:cNvSpPr txBox="1"/>
          <p:nvPr/>
        </p:nvSpPr>
        <p:spPr>
          <a:xfrm>
            <a:off x="9344925" y="1529376"/>
            <a:ext cx="6684580" cy="149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61% verlaging eiwit verlies in de urine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4835C7-539D-47DA-BD1D-27388975C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098" y="1371980"/>
            <a:ext cx="6026973" cy="24880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96F26646-90AA-43B6-816E-201EAE02EAA7}"/>
              </a:ext>
            </a:extLst>
          </p:cNvPr>
          <p:cNvGrpSpPr/>
          <p:nvPr/>
        </p:nvGrpSpPr>
        <p:grpSpPr>
          <a:xfrm>
            <a:off x="15364179" y="127328"/>
            <a:ext cx="1785984" cy="1691985"/>
            <a:chOff x="13274406" y="4293321"/>
            <a:chExt cx="1785984" cy="1691985"/>
          </a:xfrm>
        </p:grpSpPr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8BEC6AAE-10AF-46F7-8D24-26F0C3C6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74406" y="4293321"/>
              <a:ext cx="1785984" cy="1691985"/>
            </a:xfrm>
            <a:prstGeom prst="rect">
              <a:avLst/>
            </a:prstGeom>
          </p:spPr>
        </p:pic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69CEFA4E-E5F0-499F-8576-9A58256D48FE}"/>
                </a:ext>
              </a:extLst>
            </p:cNvPr>
            <p:cNvGrpSpPr>
              <a:grpSpLocks noChangeAspect="1"/>
            </p:cNvGrpSpPr>
            <p:nvPr/>
          </p:nvGrpSpPr>
          <p:grpSpPr>
            <a:xfrm rot="11029348">
              <a:off x="13652345" y="5224143"/>
              <a:ext cx="372143" cy="428163"/>
              <a:chOff x="566754" y="160433"/>
              <a:chExt cx="2316386" cy="2665083"/>
            </a:xfrm>
          </p:grpSpPr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9EEB38C2-1FB9-4436-B79D-C823A6E749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803" r="52433"/>
              <a:stretch/>
            </p:blipFill>
            <p:spPr>
              <a:xfrm rot="2139570">
                <a:off x="844809" y="160433"/>
                <a:ext cx="2038331" cy="2158065"/>
              </a:xfrm>
              <a:prstGeom prst="rect">
                <a:avLst/>
              </a:prstGeom>
            </p:spPr>
          </p:pic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FD7CF2DB-E8A5-456D-99F5-C4CCEB0CDD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45" b="58196"/>
              <a:stretch/>
            </p:blipFill>
            <p:spPr>
              <a:xfrm rot="1885971">
                <a:off x="566754" y="1236801"/>
                <a:ext cx="1287896" cy="1588715"/>
              </a:xfrm>
              <a:prstGeom prst="rect">
                <a:avLst/>
              </a:prstGeom>
            </p:spPr>
          </p:pic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04CCE108-B89E-43C6-BC4F-ED9DCB4C7FE8}"/>
                  </a:ext>
                </a:extLst>
              </p:cNvPr>
              <p:cNvSpPr/>
              <p:nvPr/>
            </p:nvSpPr>
            <p:spPr>
              <a:xfrm rot="2038542">
                <a:off x="1912744" y="728128"/>
                <a:ext cx="329412" cy="200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413"/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5B247D10-7250-469B-A2CA-162976295A42}"/>
                  </a:ext>
                </a:extLst>
              </p:cNvPr>
              <p:cNvSpPr/>
              <p:nvPr/>
            </p:nvSpPr>
            <p:spPr>
              <a:xfrm rot="2038542">
                <a:off x="1465885" y="1349891"/>
                <a:ext cx="329412" cy="200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4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676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>
            <a:extLst>
              <a:ext uri="{FF2B5EF4-FFF2-40B4-BE49-F238E27FC236}">
                <a16:creationId xmlns:a16="http://schemas.microsoft.com/office/drawing/2014/main" id="{5CD7F957-9013-4A98-8BB8-B6A1C2A3C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Complement remmen</a:t>
            </a:r>
          </a:p>
        </p:txBody>
      </p:sp>
      <p:sp>
        <p:nvSpPr>
          <p:cNvPr id="7" name="Drug: Iptacopan, 10, 50, 200 mg BID…">
            <a:extLst>
              <a:ext uri="{FF2B5EF4-FFF2-40B4-BE49-F238E27FC236}">
                <a16:creationId xmlns:a16="http://schemas.microsoft.com/office/drawing/2014/main" id="{57B2DED6-8A1A-4A45-8051-17B45F02F89C}"/>
              </a:ext>
            </a:extLst>
          </p:cNvPr>
          <p:cNvSpPr txBox="1"/>
          <p:nvPr/>
        </p:nvSpPr>
        <p:spPr>
          <a:xfrm>
            <a:off x="451164" y="4681615"/>
            <a:ext cx="8243093" cy="4384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Medicijn</a:t>
            </a:r>
            <a:r>
              <a:rPr sz="2800" dirty="0"/>
              <a:t>: </a:t>
            </a:r>
            <a:r>
              <a:rPr lang="en-US" sz="2800" dirty="0" err="1"/>
              <a:t>Iptacopan</a:t>
            </a:r>
            <a:r>
              <a:rPr lang="en-US" sz="2800" dirty="0"/>
              <a:t> 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Werking: Complement remmer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87 patiënten verdeeld over 5 groepen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12 weken behandeling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Nierfunctie: &gt;30 ml/min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Eiwit in urine: &gt;1 g / dag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ACE/ARB: 100%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557000C-BCEE-4E59-864F-17F8EC058FDA}"/>
              </a:ext>
            </a:extLst>
          </p:cNvPr>
          <p:cNvSpPr/>
          <p:nvPr/>
        </p:nvSpPr>
        <p:spPr>
          <a:xfrm>
            <a:off x="173039" y="4357741"/>
            <a:ext cx="8243092" cy="5031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8DA41F8-5B4E-4D99-AF0D-4927C28095F3}"/>
              </a:ext>
            </a:extLst>
          </p:cNvPr>
          <p:cNvSpPr txBox="1"/>
          <p:nvPr/>
        </p:nvSpPr>
        <p:spPr>
          <a:xfrm>
            <a:off x="6348414" y="3241212"/>
            <a:ext cx="1608579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2021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0A7A815-19B8-4275-8EB3-A4C83AEEE532}"/>
              </a:ext>
            </a:extLst>
          </p:cNvPr>
          <p:cNvSpPr/>
          <p:nvPr/>
        </p:nvSpPr>
        <p:spPr>
          <a:xfrm>
            <a:off x="9828283" y="998721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A2BA43F-CFA1-4A2D-BE29-C506570AAFDF}"/>
              </a:ext>
            </a:extLst>
          </p:cNvPr>
          <p:cNvSpPr/>
          <p:nvPr/>
        </p:nvSpPr>
        <p:spPr>
          <a:xfrm>
            <a:off x="9828282" y="5002711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A454AB4-479F-46C1-9FFA-14900CB2CD3E}"/>
              </a:ext>
            </a:extLst>
          </p:cNvPr>
          <p:cNvSpPr/>
          <p:nvPr/>
        </p:nvSpPr>
        <p:spPr>
          <a:xfrm>
            <a:off x="9828282" y="5290255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9" name="Screen Shot 2021-06-06 at 12.03.28 PM.png">
            <a:extLst>
              <a:ext uri="{FF2B5EF4-FFF2-40B4-BE49-F238E27FC236}">
                <a16:creationId xmlns:a16="http://schemas.microsoft.com/office/drawing/2014/main" id="{D47D4B26-8D4F-4541-8742-70991F10A35D}"/>
              </a:ext>
            </a:extLst>
          </p:cNvPr>
          <p:cNvGrpSpPr/>
          <p:nvPr/>
        </p:nvGrpSpPr>
        <p:grpSpPr>
          <a:xfrm>
            <a:off x="557214" y="825958"/>
            <a:ext cx="5748336" cy="3207907"/>
            <a:chOff x="0" y="0"/>
            <a:chExt cx="6097133" cy="3566209"/>
          </a:xfrm>
        </p:grpSpPr>
        <p:pic>
          <p:nvPicPr>
            <p:cNvPr id="10" name="Screen Shot 2021-06-06 at 12.03.28 PM.png" descr="Screen Shot 2021-06-06 at 12.03.28 PM.png">
              <a:extLst>
                <a:ext uri="{FF2B5EF4-FFF2-40B4-BE49-F238E27FC236}">
                  <a16:creationId xmlns:a16="http://schemas.microsoft.com/office/drawing/2014/main" id="{180B39B8-47AB-49A3-A72A-E5820FB08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5843134" cy="32360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Screen Shot 2021-06-06 at 12.03.28 PM.png" descr="Screen Shot 2021-06-06 at 12.03.28 PM.png">
              <a:extLst>
                <a:ext uri="{FF2B5EF4-FFF2-40B4-BE49-F238E27FC236}">
                  <a16:creationId xmlns:a16="http://schemas.microsoft.com/office/drawing/2014/main" id="{628BC653-480F-415F-8D1F-521F3885B136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097134" cy="3566210"/>
            </a:xfrm>
            <a:prstGeom prst="rect">
              <a:avLst/>
            </a:prstGeom>
            <a:effectLst/>
          </p:spPr>
        </p:pic>
      </p:grpSp>
      <p:sp>
        <p:nvSpPr>
          <p:cNvPr id="16" name="Afgeronde rechthoek">
            <a:extLst>
              <a:ext uri="{FF2B5EF4-FFF2-40B4-BE49-F238E27FC236}">
                <a16:creationId xmlns:a16="http://schemas.microsoft.com/office/drawing/2014/main" id="{8E32FFCD-43D7-43BD-92CF-CBFC309B697E}"/>
              </a:ext>
            </a:extLst>
          </p:cNvPr>
          <p:cNvSpPr/>
          <p:nvPr/>
        </p:nvSpPr>
        <p:spPr>
          <a:xfrm>
            <a:off x="9413375" y="4531293"/>
            <a:ext cx="7186359" cy="3802829"/>
          </a:xfrm>
          <a:prstGeom prst="roundRect">
            <a:avLst>
              <a:gd name="adj" fmla="val 14279"/>
            </a:avLst>
          </a:prstGeom>
          <a:solidFill>
            <a:srgbClr val="FDFEFD"/>
          </a:solidFill>
          <a:ln w="63500">
            <a:solidFill>
              <a:srgbClr val="6EB2E5"/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pic>
        <p:nvPicPr>
          <p:cNvPr id="17" name="Screen Shot 2021-06-06 at 12.08.23 PM.png" descr="Screen Shot 2021-06-06 at 12.08.23 PM.png">
            <a:extLst>
              <a:ext uri="{FF2B5EF4-FFF2-40B4-BE49-F238E27FC236}">
                <a16:creationId xmlns:a16="http://schemas.microsoft.com/office/drawing/2014/main" id="{F31B2F97-3330-4A7A-B263-A230649FD4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771" t="22431" r="1921" b="13999"/>
          <a:stretch>
            <a:fillRect/>
          </a:stretch>
        </p:blipFill>
        <p:spPr>
          <a:xfrm>
            <a:off x="9697154" y="4707817"/>
            <a:ext cx="6647691" cy="345258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9ABB0423-9FBD-40CF-AF29-060AD5F2AA75}"/>
              </a:ext>
            </a:extLst>
          </p:cNvPr>
          <p:cNvSpPr txBox="1"/>
          <p:nvPr/>
        </p:nvSpPr>
        <p:spPr>
          <a:xfrm>
            <a:off x="10171940" y="2216717"/>
            <a:ext cx="5829246" cy="2193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23% verlaging van eiwit verlies in de urine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6DE229FC-C9D8-4C32-A0D5-243354B2BA9D}"/>
              </a:ext>
            </a:extLst>
          </p:cNvPr>
          <p:cNvGrpSpPr/>
          <p:nvPr/>
        </p:nvGrpSpPr>
        <p:grpSpPr>
          <a:xfrm>
            <a:off x="15451853" y="152728"/>
            <a:ext cx="1785984" cy="1691985"/>
            <a:chOff x="13274406" y="4293321"/>
            <a:chExt cx="1785984" cy="1691985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D6077D14-9CE4-468D-8434-1FB9C80B2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74406" y="4293321"/>
              <a:ext cx="1785984" cy="1691985"/>
            </a:xfrm>
            <a:prstGeom prst="rect">
              <a:avLst/>
            </a:prstGeom>
          </p:spPr>
        </p:pic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F92A9832-824E-43FD-95D9-A937D829C4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1029348">
              <a:off x="13652345" y="5224143"/>
              <a:ext cx="372143" cy="428163"/>
              <a:chOff x="566754" y="160433"/>
              <a:chExt cx="2316386" cy="2665083"/>
            </a:xfrm>
          </p:grpSpPr>
          <p:pic>
            <p:nvPicPr>
              <p:cNvPr id="22" name="Afbeelding 21">
                <a:extLst>
                  <a:ext uri="{FF2B5EF4-FFF2-40B4-BE49-F238E27FC236}">
                    <a16:creationId xmlns:a16="http://schemas.microsoft.com/office/drawing/2014/main" id="{E259FCB0-57EE-4998-A72B-17AF907005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803" r="52433"/>
              <a:stretch/>
            </p:blipFill>
            <p:spPr>
              <a:xfrm rot="2139570">
                <a:off x="844809" y="160433"/>
                <a:ext cx="2038331" cy="2158065"/>
              </a:xfrm>
              <a:prstGeom prst="rect">
                <a:avLst/>
              </a:prstGeom>
            </p:spPr>
          </p:pic>
          <p:pic>
            <p:nvPicPr>
              <p:cNvPr id="23" name="Afbeelding 22">
                <a:extLst>
                  <a:ext uri="{FF2B5EF4-FFF2-40B4-BE49-F238E27FC236}">
                    <a16:creationId xmlns:a16="http://schemas.microsoft.com/office/drawing/2014/main" id="{887199CA-C7A9-479A-B962-E768FF7932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45" b="58196"/>
              <a:stretch/>
            </p:blipFill>
            <p:spPr>
              <a:xfrm rot="1885971">
                <a:off x="566754" y="1236801"/>
                <a:ext cx="1287896" cy="1588715"/>
              </a:xfrm>
              <a:prstGeom prst="rect">
                <a:avLst/>
              </a:prstGeom>
            </p:spPr>
          </p:pic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E0C5532E-B567-4723-BDFF-52965F6EC80C}"/>
                  </a:ext>
                </a:extLst>
              </p:cNvPr>
              <p:cNvSpPr/>
              <p:nvPr/>
            </p:nvSpPr>
            <p:spPr>
              <a:xfrm rot="2038542">
                <a:off x="1912744" y="728128"/>
                <a:ext cx="329412" cy="200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413"/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DBFD860D-76A6-4A96-90A8-FA5D568C2835}"/>
                  </a:ext>
                </a:extLst>
              </p:cNvPr>
              <p:cNvSpPr/>
              <p:nvPr/>
            </p:nvSpPr>
            <p:spPr>
              <a:xfrm rot="2038542">
                <a:off x="1465885" y="1349891"/>
                <a:ext cx="329412" cy="200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4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855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BC4FC868-4846-438C-85C8-878BD3C9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99" y="808884"/>
            <a:ext cx="15647851" cy="734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Conclusie</a:t>
            </a:r>
          </a:p>
          <a:p>
            <a:pPr algn="l"/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600" b="0" dirty="0">
                <a:latin typeface="Arial" panose="020B0604020202020204" pitchFamily="34" charset="0"/>
                <a:cs typeface="Arial" panose="020B0604020202020204" pitchFamily="34" charset="0"/>
              </a:rPr>
              <a:t>Veel nieuwe medicijnen in ontwikkelingen voor IgA nefropathie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l-NL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600" b="0" dirty="0">
                <a:latin typeface="Arial" panose="020B0604020202020204" pitchFamily="34" charset="0"/>
                <a:cs typeface="Arial" panose="020B0604020202020204" pitchFamily="34" charset="0"/>
              </a:rPr>
              <a:t>Voor de onderzoeken naar deze medicijnen is deelname van patiënten aan het onderzoek belangrijk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l-NL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600" b="0" dirty="0">
                <a:latin typeface="Arial" panose="020B0604020202020204" pitchFamily="34" charset="0"/>
                <a:cs typeface="Arial" panose="020B0604020202020204" pitchFamily="34" charset="0"/>
              </a:rPr>
              <a:t>Een uitdaging wordt hoe straks te kiezen welke patiënten het meeste baat heeft bij welke medicijnen.</a:t>
            </a:r>
          </a:p>
          <a:p>
            <a:pPr lvl="6" indent="0" algn="l"/>
            <a:r>
              <a:rPr lang="nl-NL" sz="3600" b="0" dirty="0">
                <a:latin typeface="Arial" panose="020B0604020202020204" pitchFamily="34" charset="0"/>
                <a:cs typeface="Arial" panose="020B0604020202020204" pitchFamily="34" charset="0"/>
              </a:rPr>
              <a:t>	-&gt; Op basis van iets dat we kunnen meten in urine of bloed (</a:t>
            </a:r>
            <a:r>
              <a:rPr lang="nl-NL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biomarker</a:t>
            </a:r>
            <a:r>
              <a:rPr lang="nl-NL" sz="3600" b="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lvl="6" indent="0" algn="l"/>
            <a:r>
              <a:rPr lang="nl-NL" sz="3600" b="0" dirty="0">
                <a:latin typeface="Arial" panose="020B0604020202020204" pitchFamily="34" charset="0"/>
                <a:cs typeface="Arial" panose="020B0604020202020204" pitchFamily="34" charset="0"/>
              </a:rPr>
              <a:t>	-&gt; Op basis van </a:t>
            </a:r>
            <a:r>
              <a:rPr lang="nl-NL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nierbiopt</a:t>
            </a:r>
            <a:r>
              <a:rPr lang="nl-NL" sz="3600" b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lvl="1" indent="-571500" algn="l">
              <a:buFont typeface="Arial" panose="020B0604020202020204" pitchFamily="34" charset="0"/>
              <a:buChar char="•"/>
            </a:pPr>
            <a:endParaRPr lang="nl-NL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-571500" algn="l">
              <a:buFont typeface="Arial" panose="020B0604020202020204" pitchFamily="34" charset="0"/>
              <a:buChar char="•"/>
            </a:pPr>
            <a:r>
              <a:rPr lang="nl-NL" sz="3600" b="0" dirty="0">
                <a:latin typeface="Arial" panose="020B0604020202020204" pitchFamily="34" charset="0"/>
                <a:cs typeface="Arial" panose="020B0604020202020204" pitchFamily="34" charset="0"/>
              </a:rPr>
              <a:t>We hebben meer inzicht nodig in het IgA nefropathie ziekteproces</a:t>
            </a:r>
          </a:p>
          <a:p>
            <a:pPr marL="571500" lvl="1" indent="-571500" algn="l">
              <a:buFont typeface="Arial" panose="020B0604020202020204" pitchFamily="34" charset="0"/>
              <a:buChar char="•"/>
            </a:pPr>
            <a:endParaRPr lang="nl-NL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461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C239D3A7-BAAA-44D4-A9B0-45B18DF51EDE}"/>
              </a:ext>
            </a:extLst>
          </p:cNvPr>
          <p:cNvSpPr/>
          <p:nvPr/>
        </p:nvSpPr>
        <p:spPr>
          <a:xfrm>
            <a:off x="1269319" y="8052287"/>
            <a:ext cx="14801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hlinkClick r:id="rId2"/>
              </a:rPr>
              <a:t>https://radboudumc.voorradboudfonds.nl/project/iga-nefropathie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IgA-studie@radboudumc.nl</a:t>
            </a:r>
          </a:p>
        </p:txBody>
      </p:sp>
      <p:pic>
        <p:nvPicPr>
          <p:cNvPr id="5" name="Afbeelding 4" descr="Afbeelding met tekst, voedsel, dessert&#10;&#10;Automatisch gegenereerde beschrijving">
            <a:extLst>
              <a:ext uri="{FF2B5EF4-FFF2-40B4-BE49-F238E27FC236}">
                <a16:creationId xmlns:a16="http://schemas.microsoft.com/office/drawing/2014/main" id="{C0D15450-68E2-46BF-9E8B-8872043DE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379726"/>
            <a:ext cx="3979069" cy="3979069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7CB83BA7-7B2C-432C-AD0A-6EA1F6216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605" y="379726"/>
            <a:ext cx="7366000" cy="734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Beat IgA </a:t>
            </a:r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Nephropathy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- project</a:t>
            </a:r>
          </a:p>
          <a:p>
            <a:pPr algn="l"/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7695F74-A934-4DD7-A350-95E70707F7C3}"/>
              </a:ext>
            </a:extLst>
          </p:cNvPr>
          <p:cNvSpPr txBox="1"/>
          <p:nvPr/>
        </p:nvSpPr>
        <p:spPr>
          <a:xfrm>
            <a:off x="4470345" y="1549674"/>
            <a:ext cx="9728519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Doel van </a:t>
            </a:r>
            <a:r>
              <a:rPr lang="nl-NL" u="sng" dirty="0"/>
              <a:t>het </a:t>
            </a:r>
            <a:r>
              <a:rPr kumimoji="0" lang="nl-NL" sz="24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onderzoeken: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b="0" dirty="0"/>
              <a:t>Hoe wordt IgA nefropathie veroorzaakt?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Hoe kunnen we de diagnostiek voor IgA nefropathie verbeteren (</a:t>
            </a:r>
            <a:r>
              <a:rPr kumimoji="0" lang="nl-NL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biomarkers</a:t>
            </a:r>
            <a:r>
              <a:rPr kumimoji="0" lang="nl-N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)?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nl-NL" dirty="0"/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Studie opzet: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50 IgA nefropathie patiënten vergelijken we met 50 patiënten met </a:t>
            </a:r>
            <a:r>
              <a:rPr kumimoji="0" lang="nl-NL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nierschade</a:t>
            </a:r>
            <a:r>
              <a:rPr kumimoji="0" lang="nl-NL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zonder IgA nefropathie en 50 gezonde vrijwilligers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b="0" dirty="0"/>
              <a:t>Patiënten komen 1x naar het Radboudumc:</a:t>
            </a:r>
          </a:p>
          <a:p>
            <a:pPr lvl="2" indent="0" algn="l"/>
            <a:r>
              <a:rPr kumimoji="0" lang="nl-N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	- Vragenlijst</a:t>
            </a:r>
          </a:p>
          <a:p>
            <a:pPr lvl="2" indent="0" algn="l"/>
            <a:r>
              <a:rPr lang="nl-NL" b="0" dirty="0"/>
              <a:t>		- </a:t>
            </a:r>
            <a:r>
              <a:rPr kumimoji="0" lang="nl-N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Bloed</a:t>
            </a:r>
          </a:p>
          <a:p>
            <a:pPr lvl="2" indent="0" algn="l"/>
            <a:r>
              <a:rPr lang="nl-NL" b="0" dirty="0"/>
              <a:t>		- Urine</a:t>
            </a:r>
          </a:p>
          <a:p>
            <a:pPr lvl="2" indent="0" algn="l"/>
            <a:r>
              <a:rPr lang="nl-NL" b="0" dirty="0"/>
              <a:t>		- Speeksel</a:t>
            </a:r>
          </a:p>
          <a:p>
            <a:pPr lvl="2" indent="0" algn="l"/>
            <a:r>
              <a:rPr kumimoji="0" lang="nl-NL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		- Ontlasting</a:t>
            </a:r>
          </a:p>
          <a:p>
            <a:pPr lvl="2" indent="0" algn="l"/>
            <a:r>
              <a:rPr lang="nl-NL" b="0" dirty="0"/>
              <a:t>		- (bij een paar patiënten beenmerg)</a:t>
            </a:r>
            <a:endParaRPr kumimoji="0" lang="nl-NL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Afgeronde rechthoek">
            <a:extLst>
              <a:ext uri="{FF2B5EF4-FFF2-40B4-BE49-F238E27FC236}">
                <a16:creationId xmlns:a16="http://schemas.microsoft.com/office/drawing/2014/main" id="{5471EFCA-7EF9-4C7B-962E-7FC707EF0196}"/>
              </a:ext>
            </a:extLst>
          </p:cNvPr>
          <p:cNvSpPr/>
          <p:nvPr/>
        </p:nvSpPr>
        <p:spPr>
          <a:xfrm>
            <a:off x="4306616" y="1549674"/>
            <a:ext cx="9728518" cy="2029549"/>
          </a:xfrm>
          <a:prstGeom prst="roundRect">
            <a:avLst>
              <a:gd name="adj" fmla="val 14279"/>
            </a:avLst>
          </a:prstGeom>
          <a:ln w="63500">
            <a:solidFill>
              <a:srgbClr val="6EB2E5"/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  <p:sp>
        <p:nvSpPr>
          <p:cNvPr id="11" name="Afgeronde rechthoek">
            <a:extLst>
              <a:ext uri="{FF2B5EF4-FFF2-40B4-BE49-F238E27FC236}">
                <a16:creationId xmlns:a16="http://schemas.microsoft.com/office/drawing/2014/main" id="{A55A2E01-25DA-48F7-86EE-6A65EAF86521}"/>
              </a:ext>
            </a:extLst>
          </p:cNvPr>
          <p:cNvSpPr/>
          <p:nvPr/>
        </p:nvSpPr>
        <p:spPr>
          <a:xfrm>
            <a:off x="4306616" y="3700084"/>
            <a:ext cx="9728518" cy="3979069"/>
          </a:xfrm>
          <a:prstGeom prst="roundRect">
            <a:avLst>
              <a:gd name="adj" fmla="val 14279"/>
            </a:avLst>
          </a:prstGeom>
          <a:ln w="63500">
            <a:solidFill>
              <a:srgbClr val="6EB2E5"/>
            </a:solidFill>
            <a:miter lim="400000"/>
          </a:ln>
        </p:spPr>
        <p:txBody>
          <a:bodyPr lIns="67735" tIns="67735" rIns="67735" bIns="67735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933"/>
          </a:p>
        </p:txBody>
      </p:sp>
    </p:spTree>
    <p:extLst>
      <p:ext uri="{BB962C8B-B14F-4D97-AF65-F5344CB8AC3E}">
        <p14:creationId xmlns:p14="http://schemas.microsoft.com/office/powerpoint/2010/main" val="14001298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>
            <a:extLst>
              <a:ext uri="{FF2B5EF4-FFF2-40B4-BE49-F238E27FC236}">
                <a16:creationId xmlns:a16="http://schemas.microsoft.com/office/drawing/2014/main" id="{BC4FC868-4846-438C-85C8-878BD3C9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605" y="379726"/>
            <a:ext cx="7366000" cy="734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Beat IgA </a:t>
            </a:r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Nephropathy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- project</a:t>
            </a:r>
          </a:p>
          <a:p>
            <a:pPr algn="l"/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239D3A7-BAAA-44D4-A9B0-45B18DF51EDE}"/>
              </a:ext>
            </a:extLst>
          </p:cNvPr>
          <p:cNvSpPr/>
          <p:nvPr/>
        </p:nvSpPr>
        <p:spPr>
          <a:xfrm>
            <a:off x="1933793" y="8023445"/>
            <a:ext cx="14801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hlinkClick r:id="rId2"/>
              </a:rPr>
              <a:t>https://radboudumc.voorradboudfonds.nl/project/iga-nefropathie</a:t>
            </a:r>
            <a:endParaRPr lang="nl-NL" sz="3200" dirty="0"/>
          </a:p>
          <a:p>
            <a:endParaRPr lang="nl-NL" sz="3200" dirty="0"/>
          </a:p>
          <a:p>
            <a:r>
              <a:rPr lang="nl-NL" sz="3200" dirty="0"/>
              <a:t>IgA-studie@radboudumc.nl</a:t>
            </a:r>
          </a:p>
        </p:txBody>
      </p:sp>
      <p:pic>
        <p:nvPicPr>
          <p:cNvPr id="5" name="Afbeelding 4" descr="Afbeelding met tekst, voedsel, dessert&#10;&#10;Automatisch gegenereerde beschrijving">
            <a:extLst>
              <a:ext uri="{FF2B5EF4-FFF2-40B4-BE49-F238E27FC236}">
                <a16:creationId xmlns:a16="http://schemas.microsoft.com/office/drawing/2014/main" id="{C0D15450-68E2-46BF-9E8B-8872043DE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379726"/>
            <a:ext cx="3979069" cy="397906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6B7E7A8-3C91-42E8-A327-4E2232594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477" y="1547275"/>
            <a:ext cx="7972049" cy="63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895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6F0398C8-61F1-4DA5-9E80-7D17D4E95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933888" algn="l"/>
                <a:tab pos="1867774" algn="l"/>
                <a:tab pos="2801661" algn="l"/>
                <a:tab pos="3735549" algn="l"/>
                <a:tab pos="4669435" algn="l"/>
                <a:tab pos="5603323" algn="l"/>
                <a:tab pos="6537211" algn="l"/>
                <a:tab pos="7471098" algn="l"/>
                <a:tab pos="8404984" algn="l"/>
                <a:tab pos="9338872" algn="l"/>
                <a:tab pos="10272760" algn="l"/>
                <a:tab pos="11206646" algn="l"/>
              </a:tabLst>
            </a:pP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Potentiele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nieuwe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behandelingen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voor IgA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nefropathie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die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onderzocht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worden</a:t>
            </a:r>
            <a:endParaRPr lang="en-GB" sz="3413" dirty="0">
              <a:latin typeface="Arial" pitchFamily="34" charset="0"/>
              <a:ea typeface="msgothic" charset="0"/>
              <a:cs typeface="msgothic" charset="0"/>
            </a:endParaRPr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76A6759E-E0E3-4EC2-90C6-A9364F6F2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83964"/>
              </p:ext>
            </p:extLst>
          </p:nvPr>
        </p:nvGraphicFramePr>
        <p:xfrm>
          <a:off x="516731" y="1240021"/>
          <a:ext cx="16306799" cy="777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04">
                  <a:extLst>
                    <a:ext uri="{9D8B030D-6E8A-4147-A177-3AD203B41FA5}">
                      <a16:colId xmlns:a16="http://schemas.microsoft.com/office/drawing/2014/main" val="805498105"/>
                    </a:ext>
                  </a:extLst>
                </a:gridCol>
                <a:gridCol w="5203196">
                  <a:extLst>
                    <a:ext uri="{9D8B030D-6E8A-4147-A177-3AD203B41FA5}">
                      <a16:colId xmlns:a16="http://schemas.microsoft.com/office/drawing/2014/main" val="3667201921"/>
                    </a:ext>
                  </a:extLst>
                </a:gridCol>
                <a:gridCol w="8153399">
                  <a:extLst>
                    <a:ext uri="{9D8B030D-6E8A-4147-A177-3AD203B41FA5}">
                      <a16:colId xmlns:a16="http://schemas.microsoft.com/office/drawing/2014/main" val="3016225310"/>
                    </a:ext>
                  </a:extLst>
                </a:gridCol>
              </a:tblGrid>
              <a:tr h="420518"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Aangrijpingspunt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Mechanisme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83614433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Atacicept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cellen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BLyS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APRIL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remmer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987414211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Telitacicept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cellen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BLyS</a:t>
                      </a:r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APRIL remmer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848869651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BION-1301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cellen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remmer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156717249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VIS649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cellen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remmer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77464281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Felzartamab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cellen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 CD38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11656378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Blisibimod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cellen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BAFF remmer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3045749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Fostamatinib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cellen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SYK remmer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761095821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Narsoplimab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MASP-2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remmer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412051984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Iptacopan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B remmer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565937154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ONIS-FB-</a:t>
                      </a:r>
                      <a:r>
                        <a:rPr lang="nl-NL" sz="18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LRx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B remmer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18114543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Ravulizumab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 remmer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17446467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Avacopan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C5aR remmer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416170673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Cemdisiran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 remmer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878164315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dirty="0" err="1"/>
                        <a:t>Pegcetacoplan</a:t>
                      </a:r>
                      <a:endParaRPr lang="nl-NL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C3 remmer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12271922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Nefecon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Darm productie </a:t>
                      </a:r>
                      <a:r>
                        <a:rPr lang="nl-NL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IgA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Corticosteroid</a:t>
                      </a:r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afgifte in ileum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93368286"/>
                  </a:ext>
                </a:extLst>
              </a:tr>
              <a:tr h="349551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Atrasentan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Glomerulaire druk verlaging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Endothelin</a:t>
                      </a:r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receptor remmer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086724170"/>
                  </a:ext>
                </a:extLst>
              </a:tr>
              <a:tr h="349551">
                <a:tc>
                  <a:txBody>
                    <a:bodyPr/>
                    <a:lstStyle/>
                    <a:p>
                      <a:pPr algn="l"/>
                      <a:r>
                        <a:rPr lang="nl-NL" sz="18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Sparsentan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0" marR="0" lvl="0" indent="0" algn="ctr" defTabSz="77897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Glomerulaire druk verlaging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Angiotensin II type 1 (AT1) receptor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ETA receptor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remmer</a:t>
                      </a:r>
                      <a:endParaRPr lang="nl-N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4235227719"/>
                  </a:ext>
                </a:extLst>
              </a:tr>
              <a:tr h="349551">
                <a:tc>
                  <a:txBody>
                    <a:bodyPr/>
                    <a:lstStyle/>
                    <a:p>
                      <a:pPr algn="l"/>
                      <a:r>
                        <a:rPr lang="nl-NL" sz="1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Dapagliflozine</a:t>
                      </a:r>
                      <a:endParaRPr lang="nl-NL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0" marR="0" lvl="0" indent="0" algn="ctr" defTabSz="77897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Glomerulaire druk verlaging</a:t>
                      </a:r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SGLT2 remmer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408215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9548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Afbeelding" descr="Afbeelding">
            <a:extLst>
              <a:ext uri="{FF2B5EF4-FFF2-40B4-BE49-F238E27FC236}">
                <a16:creationId xmlns:a16="http://schemas.microsoft.com/office/drawing/2014/main" id="{6963A69E-20BA-4454-B143-EAE416F9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81" y="6469466"/>
            <a:ext cx="3439489" cy="22614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6" name="Rechthoek">
            <a:extLst>
              <a:ext uri="{FF2B5EF4-FFF2-40B4-BE49-F238E27FC236}">
                <a16:creationId xmlns:a16="http://schemas.microsoft.com/office/drawing/2014/main" id="{CFCD057C-4979-40BF-B969-6278A754D8BD}"/>
              </a:ext>
            </a:extLst>
          </p:cNvPr>
          <p:cNvSpPr/>
          <p:nvPr/>
        </p:nvSpPr>
        <p:spPr>
          <a:xfrm>
            <a:off x="4307602" y="6488088"/>
            <a:ext cx="3026965" cy="246204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>
              <a:defRPr sz="9600"/>
            </a:pPr>
            <a:endParaRPr sz="10240"/>
          </a:p>
        </p:txBody>
      </p:sp>
      <p:sp>
        <p:nvSpPr>
          <p:cNvPr id="97" name="Rechthoek">
            <a:extLst>
              <a:ext uri="{FF2B5EF4-FFF2-40B4-BE49-F238E27FC236}">
                <a16:creationId xmlns:a16="http://schemas.microsoft.com/office/drawing/2014/main" id="{92475334-DEA7-45CC-A22D-C7A7E049B7D3}"/>
              </a:ext>
            </a:extLst>
          </p:cNvPr>
          <p:cNvSpPr/>
          <p:nvPr/>
        </p:nvSpPr>
        <p:spPr>
          <a:xfrm rot="1370858">
            <a:off x="7144532" y="7225630"/>
            <a:ext cx="262263" cy="34530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>
              <a:defRPr sz="9600"/>
            </a:pPr>
            <a:endParaRPr sz="10240"/>
          </a:p>
        </p:txBody>
      </p:sp>
      <p:pic>
        <p:nvPicPr>
          <p:cNvPr id="98" name="Afbeelding" descr="Afbeelding">
            <a:extLst>
              <a:ext uri="{FF2B5EF4-FFF2-40B4-BE49-F238E27FC236}">
                <a16:creationId xmlns:a16="http://schemas.microsoft.com/office/drawing/2014/main" id="{02704AA4-8C71-46D6-9916-647491B3FD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287"/>
          <a:stretch>
            <a:fillRect/>
          </a:stretch>
        </p:blipFill>
        <p:spPr>
          <a:xfrm rot="5400000" flipH="1">
            <a:off x="5977264" y="7184629"/>
            <a:ext cx="1375930" cy="16072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D37AA2F-91F0-42AD-AFF9-D63642D1FB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t="28354"/>
          <a:stretch/>
        </p:blipFill>
        <p:spPr>
          <a:xfrm rot="1668978" flipH="1">
            <a:off x="6851001" y="7257836"/>
            <a:ext cx="521506" cy="276085"/>
          </a:xfrm>
          <a:prstGeom prst="rect">
            <a:avLst/>
          </a:prstGeom>
        </p:spPr>
      </p:pic>
      <p:sp>
        <p:nvSpPr>
          <p:cNvPr id="94" name="Gelijkbenige driehoek 166">
            <a:extLst>
              <a:ext uri="{FF2B5EF4-FFF2-40B4-BE49-F238E27FC236}">
                <a16:creationId xmlns:a16="http://schemas.microsoft.com/office/drawing/2014/main" id="{91B9E661-C721-4FB0-AC02-754AE5EAD320}"/>
              </a:ext>
            </a:extLst>
          </p:cNvPr>
          <p:cNvSpPr/>
          <p:nvPr/>
        </p:nvSpPr>
        <p:spPr>
          <a:xfrm rot="4575846">
            <a:off x="7401928" y="7268158"/>
            <a:ext cx="68742" cy="116439"/>
          </a:xfrm>
          <a:prstGeom prst="triangle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pic>
        <p:nvPicPr>
          <p:cNvPr id="105" name="Afbeelding" descr="Afbeelding">
            <a:extLst>
              <a:ext uri="{FF2B5EF4-FFF2-40B4-BE49-F238E27FC236}">
                <a16:creationId xmlns:a16="http://schemas.microsoft.com/office/drawing/2014/main" id="{A93AAFFD-DC3A-4CE1-B485-09E879DC87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274" t="7317" b="80720"/>
          <a:stretch>
            <a:fillRect/>
          </a:stretch>
        </p:blipFill>
        <p:spPr>
          <a:xfrm rot="5400000" flipH="1">
            <a:off x="6923788" y="7631867"/>
            <a:ext cx="876830" cy="2073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6" name="Afbeelding" descr="Afbeelding">
            <a:extLst>
              <a:ext uri="{FF2B5EF4-FFF2-40B4-BE49-F238E27FC236}">
                <a16:creationId xmlns:a16="http://schemas.microsoft.com/office/drawing/2014/main" id="{7D565939-7950-4AEB-9B95-5E5B63F0CEE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274" t="16691" b="80720"/>
          <a:stretch>
            <a:fillRect/>
          </a:stretch>
        </p:blipFill>
        <p:spPr>
          <a:xfrm rot="5400000" flipH="1">
            <a:off x="6843830" y="7714385"/>
            <a:ext cx="876830" cy="448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7" name="Vrije vorm: vorm 179">
            <a:extLst>
              <a:ext uri="{FF2B5EF4-FFF2-40B4-BE49-F238E27FC236}">
                <a16:creationId xmlns:a16="http://schemas.microsoft.com/office/drawing/2014/main" id="{FFF1DACC-1027-4C66-9CD5-03190602DE97}"/>
              </a:ext>
            </a:extLst>
          </p:cNvPr>
          <p:cNvSpPr/>
          <p:nvPr/>
        </p:nvSpPr>
        <p:spPr>
          <a:xfrm>
            <a:off x="7374915" y="7300881"/>
            <a:ext cx="165535" cy="4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7" extrusionOk="0">
                <a:moveTo>
                  <a:pt x="0" y="21457"/>
                </a:moveTo>
                <a:cubicBezTo>
                  <a:pt x="2116" y="15759"/>
                  <a:pt x="4232" y="10062"/>
                  <a:pt x="5546" y="7171"/>
                </a:cubicBezTo>
                <a:cubicBezTo>
                  <a:pt x="6860" y="4279"/>
                  <a:pt x="7151" y="4959"/>
                  <a:pt x="7881" y="4109"/>
                </a:cubicBezTo>
                <a:cubicBezTo>
                  <a:pt x="8611" y="3259"/>
                  <a:pt x="9341" y="2748"/>
                  <a:pt x="9924" y="2068"/>
                </a:cubicBezTo>
                <a:cubicBezTo>
                  <a:pt x="10508" y="1388"/>
                  <a:pt x="10703" y="197"/>
                  <a:pt x="11384" y="27"/>
                </a:cubicBezTo>
                <a:cubicBezTo>
                  <a:pt x="12065" y="-143"/>
                  <a:pt x="13038" y="537"/>
                  <a:pt x="14011" y="1048"/>
                </a:cubicBezTo>
                <a:cubicBezTo>
                  <a:pt x="14984" y="1558"/>
                  <a:pt x="16249" y="2408"/>
                  <a:pt x="17222" y="3089"/>
                </a:cubicBezTo>
                <a:cubicBezTo>
                  <a:pt x="18195" y="3769"/>
                  <a:pt x="19119" y="4789"/>
                  <a:pt x="19849" y="5129"/>
                </a:cubicBezTo>
                <a:cubicBezTo>
                  <a:pt x="20578" y="5470"/>
                  <a:pt x="21089" y="5300"/>
                  <a:pt x="21600" y="5129"/>
                </a:cubicBezTo>
              </a:path>
            </a:pathLst>
          </a:custGeom>
          <a:noFill/>
          <a:ln w="508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08" name="Vrije vorm: vorm 180">
            <a:extLst>
              <a:ext uri="{FF2B5EF4-FFF2-40B4-BE49-F238E27FC236}">
                <a16:creationId xmlns:a16="http://schemas.microsoft.com/office/drawing/2014/main" id="{9C4C7ED8-682A-4EEA-9C91-B77EFA0A2440}"/>
              </a:ext>
            </a:extLst>
          </p:cNvPr>
          <p:cNvSpPr/>
          <p:nvPr/>
        </p:nvSpPr>
        <p:spPr>
          <a:xfrm>
            <a:off x="7444261" y="7377730"/>
            <a:ext cx="102901" cy="4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27" extrusionOk="0">
                <a:moveTo>
                  <a:pt x="0" y="20127"/>
                </a:moveTo>
                <a:cubicBezTo>
                  <a:pt x="2035" y="12558"/>
                  <a:pt x="4070" y="4990"/>
                  <a:pt x="5635" y="1758"/>
                </a:cubicBezTo>
                <a:cubicBezTo>
                  <a:pt x="7200" y="-1473"/>
                  <a:pt x="7513" y="738"/>
                  <a:pt x="9391" y="738"/>
                </a:cubicBezTo>
                <a:cubicBezTo>
                  <a:pt x="11270" y="738"/>
                  <a:pt x="14869" y="1248"/>
                  <a:pt x="16904" y="1758"/>
                </a:cubicBezTo>
                <a:cubicBezTo>
                  <a:pt x="18939" y="2268"/>
                  <a:pt x="20270" y="3034"/>
                  <a:pt x="21600" y="3799"/>
                </a:cubicBezTo>
              </a:path>
            </a:pathLst>
          </a:custGeom>
          <a:noFill/>
          <a:ln w="508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09" name="Vrije vorm: vorm 181">
            <a:extLst>
              <a:ext uri="{FF2B5EF4-FFF2-40B4-BE49-F238E27FC236}">
                <a16:creationId xmlns:a16="http://schemas.microsoft.com/office/drawing/2014/main" id="{F8A48DCC-6DE5-4A1C-A762-AB634E144702}"/>
              </a:ext>
            </a:extLst>
          </p:cNvPr>
          <p:cNvSpPr/>
          <p:nvPr/>
        </p:nvSpPr>
        <p:spPr>
          <a:xfrm rot="21261795">
            <a:off x="7400107" y="7311443"/>
            <a:ext cx="160519" cy="143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10" h="19712" extrusionOk="0">
                <a:moveTo>
                  <a:pt x="337" y="2711"/>
                </a:moveTo>
                <a:cubicBezTo>
                  <a:pt x="1648" y="-514"/>
                  <a:pt x="7689" y="161"/>
                  <a:pt x="10253" y="11"/>
                </a:cubicBezTo>
                <a:cubicBezTo>
                  <a:pt x="12818" y="-139"/>
                  <a:pt x="14243" y="1361"/>
                  <a:pt x="15725" y="1811"/>
                </a:cubicBezTo>
                <a:cubicBezTo>
                  <a:pt x="17207" y="2261"/>
                  <a:pt x="18403" y="2036"/>
                  <a:pt x="19144" y="2711"/>
                </a:cubicBezTo>
                <a:cubicBezTo>
                  <a:pt x="19885" y="3386"/>
                  <a:pt x="20626" y="5111"/>
                  <a:pt x="20170" y="5861"/>
                </a:cubicBezTo>
                <a:cubicBezTo>
                  <a:pt x="19714" y="6611"/>
                  <a:pt x="18061" y="6986"/>
                  <a:pt x="16409" y="7211"/>
                </a:cubicBezTo>
                <a:cubicBezTo>
                  <a:pt x="14756" y="7436"/>
                  <a:pt x="11849" y="6761"/>
                  <a:pt x="10253" y="7211"/>
                </a:cubicBezTo>
                <a:cubicBezTo>
                  <a:pt x="8658" y="7661"/>
                  <a:pt x="7860" y="8711"/>
                  <a:pt x="6834" y="9911"/>
                </a:cubicBezTo>
                <a:cubicBezTo>
                  <a:pt x="5808" y="11111"/>
                  <a:pt x="4839" y="12836"/>
                  <a:pt x="4098" y="14411"/>
                </a:cubicBezTo>
                <a:cubicBezTo>
                  <a:pt x="3357" y="15986"/>
                  <a:pt x="2844" y="21086"/>
                  <a:pt x="2388" y="19361"/>
                </a:cubicBezTo>
                <a:cubicBezTo>
                  <a:pt x="1933" y="17636"/>
                  <a:pt x="-974" y="5936"/>
                  <a:pt x="337" y="2711"/>
                </a:cubicBezTo>
                <a:close/>
              </a:path>
            </a:pathLst>
          </a:custGeom>
          <a:gradFill flip="none" rotWithShape="1">
            <a:gsLst>
              <a:gs pos="0">
                <a:srgbClr val="F5AAA8"/>
              </a:gs>
              <a:gs pos="35000">
                <a:srgbClr val="F18773"/>
              </a:gs>
              <a:gs pos="91000">
                <a:srgbClr val="FF2600"/>
              </a:gs>
              <a:gs pos="100000">
                <a:srgbClr val="FF2600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0" name="Vrije vorm: vorm 183">
            <a:extLst>
              <a:ext uri="{FF2B5EF4-FFF2-40B4-BE49-F238E27FC236}">
                <a16:creationId xmlns:a16="http://schemas.microsoft.com/office/drawing/2014/main" id="{2485521B-4444-41C1-A4CB-094E99B58124}"/>
              </a:ext>
            </a:extLst>
          </p:cNvPr>
          <p:cNvSpPr/>
          <p:nvPr/>
        </p:nvSpPr>
        <p:spPr>
          <a:xfrm>
            <a:off x="7410673" y="7355926"/>
            <a:ext cx="177599" cy="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263" extrusionOk="0">
                <a:moveTo>
                  <a:pt x="4" y="21262"/>
                </a:moveTo>
                <a:cubicBezTo>
                  <a:pt x="-130" y="21149"/>
                  <a:pt x="3135" y="6938"/>
                  <a:pt x="4566" y="3528"/>
                </a:cubicBezTo>
                <a:cubicBezTo>
                  <a:pt x="5997" y="117"/>
                  <a:pt x="7249" y="1367"/>
                  <a:pt x="8590" y="799"/>
                </a:cubicBezTo>
                <a:cubicBezTo>
                  <a:pt x="9932" y="231"/>
                  <a:pt x="11005" y="-224"/>
                  <a:pt x="12615" y="117"/>
                </a:cubicBezTo>
                <a:cubicBezTo>
                  <a:pt x="14225" y="458"/>
                  <a:pt x="18250" y="2846"/>
                  <a:pt x="18250" y="2846"/>
                </a:cubicBezTo>
                <a:lnTo>
                  <a:pt x="20933" y="4210"/>
                </a:lnTo>
                <a:cubicBezTo>
                  <a:pt x="21381" y="4892"/>
                  <a:pt x="21470" y="6711"/>
                  <a:pt x="20933" y="6938"/>
                </a:cubicBezTo>
                <a:cubicBezTo>
                  <a:pt x="20397" y="7166"/>
                  <a:pt x="18742" y="5915"/>
                  <a:pt x="17714" y="5574"/>
                </a:cubicBezTo>
                <a:cubicBezTo>
                  <a:pt x="16685" y="5233"/>
                  <a:pt x="15790" y="5233"/>
                  <a:pt x="14762" y="4892"/>
                </a:cubicBezTo>
                <a:cubicBezTo>
                  <a:pt x="13733" y="4551"/>
                  <a:pt x="12526" y="3755"/>
                  <a:pt x="11542" y="3528"/>
                </a:cubicBezTo>
                <a:cubicBezTo>
                  <a:pt x="10558" y="3300"/>
                  <a:pt x="9887" y="3414"/>
                  <a:pt x="8859" y="3528"/>
                </a:cubicBezTo>
                <a:cubicBezTo>
                  <a:pt x="7830" y="3641"/>
                  <a:pt x="6265" y="2732"/>
                  <a:pt x="5371" y="4210"/>
                </a:cubicBezTo>
                <a:cubicBezTo>
                  <a:pt x="4476" y="5688"/>
                  <a:pt x="138" y="21376"/>
                  <a:pt x="4" y="21262"/>
                </a:cubicBezTo>
                <a:close/>
              </a:path>
            </a:pathLst>
          </a:custGeom>
          <a:gradFill flip="none" rotWithShape="1">
            <a:gsLst>
              <a:gs pos="0">
                <a:srgbClr val="F18672"/>
              </a:gs>
              <a:gs pos="7000">
                <a:srgbClr val="F18772"/>
              </a:gs>
              <a:gs pos="62000">
                <a:srgbClr val="F62300"/>
              </a:gs>
              <a:gs pos="100000">
                <a:srgbClr val="ED2200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1" name="Vrije vorm: vorm 184">
            <a:extLst>
              <a:ext uri="{FF2B5EF4-FFF2-40B4-BE49-F238E27FC236}">
                <a16:creationId xmlns:a16="http://schemas.microsoft.com/office/drawing/2014/main" id="{007837A2-8E22-405C-B826-3D02D9E2A845}"/>
              </a:ext>
            </a:extLst>
          </p:cNvPr>
          <p:cNvSpPr/>
          <p:nvPr/>
        </p:nvSpPr>
        <p:spPr>
          <a:xfrm rot="547736">
            <a:off x="7406779" y="7308022"/>
            <a:ext cx="161300" cy="46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263" extrusionOk="0">
                <a:moveTo>
                  <a:pt x="4" y="21262"/>
                </a:moveTo>
                <a:cubicBezTo>
                  <a:pt x="-130" y="21149"/>
                  <a:pt x="3135" y="6938"/>
                  <a:pt x="4566" y="3528"/>
                </a:cubicBezTo>
                <a:cubicBezTo>
                  <a:pt x="5997" y="117"/>
                  <a:pt x="7249" y="1367"/>
                  <a:pt x="8590" y="799"/>
                </a:cubicBezTo>
                <a:cubicBezTo>
                  <a:pt x="9932" y="231"/>
                  <a:pt x="11005" y="-224"/>
                  <a:pt x="12615" y="117"/>
                </a:cubicBezTo>
                <a:cubicBezTo>
                  <a:pt x="14225" y="458"/>
                  <a:pt x="18250" y="2846"/>
                  <a:pt x="18250" y="2846"/>
                </a:cubicBezTo>
                <a:lnTo>
                  <a:pt x="20933" y="4210"/>
                </a:lnTo>
                <a:cubicBezTo>
                  <a:pt x="21381" y="4892"/>
                  <a:pt x="21470" y="6711"/>
                  <a:pt x="20933" y="6938"/>
                </a:cubicBezTo>
                <a:cubicBezTo>
                  <a:pt x="20397" y="7166"/>
                  <a:pt x="18742" y="5915"/>
                  <a:pt x="17714" y="5574"/>
                </a:cubicBezTo>
                <a:cubicBezTo>
                  <a:pt x="16685" y="5233"/>
                  <a:pt x="15790" y="5233"/>
                  <a:pt x="14762" y="4892"/>
                </a:cubicBezTo>
                <a:cubicBezTo>
                  <a:pt x="13733" y="4551"/>
                  <a:pt x="12526" y="3755"/>
                  <a:pt x="11542" y="3528"/>
                </a:cubicBezTo>
                <a:cubicBezTo>
                  <a:pt x="10558" y="3300"/>
                  <a:pt x="9887" y="3414"/>
                  <a:pt x="8859" y="3528"/>
                </a:cubicBezTo>
                <a:cubicBezTo>
                  <a:pt x="7830" y="3641"/>
                  <a:pt x="6265" y="2732"/>
                  <a:pt x="5371" y="4210"/>
                </a:cubicBezTo>
                <a:cubicBezTo>
                  <a:pt x="4476" y="5688"/>
                  <a:pt x="138" y="21376"/>
                  <a:pt x="4" y="21262"/>
                </a:cubicBezTo>
                <a:close/>
              </a:path>
            </a:pathLst>
          </a:custGeom>
          <a:gradFill flip="none" rotWithShape="1">
            <a:gsLst>
              <a:gs pos="0">
                <a:srgbClr val="EAD7F4"/>
              </a:gs>
              <a:gs pos="35000">
                <a:srgbClr val="FFFFFF"/>
              </a:gs>
              <a:gs pos="46000">
                <a:srgbClr val="FFFFFF"/>
              </a:gs>
              <a:gs pos="57000">
                <a:srgbClr val="FCD8D3"/>
              </a:gs>
              <a:gs pos="100000">
                <a:srgbClr val="F69A8B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2" name="Vrije vorm: vorm 185">
            <a:extLst>
              <a:ext uri="{FF2B5EF4-FFF2-40B4-BE49-F238E27FC236}">
                <a16:creationId xmlns:a16="http://schemas.microsoft.com/office/drawing/2014/main" id="{3296A593-FE5C-457F-93CF-26361EF7246A}"/>
              </a:ext>
            </a:extLst>
          </p:cNvPr>
          <p:cNvSpPr/>
          <p:nvPr/>
        </p:nvSpPr>
        <p:spPr>
          <a:xfrm rot="21139125">
            <a:off x="7372941" y="7325069"/>
            <a:ext cx="58162" cy="34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3" extrusionOk="0">
                <a:moveTo>
                  <a:pt x="0" y="21113"/>
                </a:moveTo>
                <a:cubicBezTo>
                  <a:pt x="6508" y="13797"/>
                  <a:pt x="13015" y="6481"/>
                  <a:pt x="16615" y="2997"/>
                </a:cubicBezTo>
                <a:cubicBezTo>
                  <a:pt x="20215" y="-487"/>
                  <a:pt x="20907" y="-139"/>
                  <a:pt x="21600" y="210"/>
                </a:cubicBezTo>
              </a:path>
            </a:pathLst>
          </a:custGeom>
          <a:noFill/>
          <a:ln w="6350" cap="flat">
            <a:solidFill>
              <a:srgbClr val="E6DBF7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3" name="Vrije vorm: vorm 186">
            <a:extLst>
              <a:ext uri="{FF2B5EF4-FFF2-40B4-BE49-F238E27FC236}">
                <a16:creationId xmlns:a16="http://schemas.microsoft.com/office/drawing/2014/main" id="{13C8219B-5264-49A7-B808-756C5B5B3498}"/>
              </a:ext>
            </a:extLst>
          </p:cNvPr>
          <p:cNvSpPr/>
          <p:nvPr/>
        </p:nvSpPr>
        <p:spPr>
          <a:xfrm>
            <a:off x="7410710" y="7390935"/>
            <a:ext cx="33554" cy="66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120" y="14834"/>
                  <a:pt x="12240" y="8069"/>
                  <a:pt x="15840" y="4469"/>
                </a:cubicBezTo>
                <a:cubicBezTo>
                  <a:pt x="19440" y="869"/>
                  <a:pt x="20520" y="434"/>
                  <a:pt x="21600" y="0"/>
                </a:cubicBezTo>
              </a:path>
            </a:pathLst>
          </a:custGeom>
          <a:noFill/>
          <a:ln w="15875" cap="flat">
            <a:solidFill>
              <a:srgbClr val="F18773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pic>
        <p:nvPicPr>
          <p:cNvPr id="84" name="Afbeelding" descr="Afbeelding">
            <a:extLst>
              <a:ext uri="{FF2B5EF4-FFF2-40B4-BE49-F238E27FC236}">
                <a16:creationId xmlns:a16="http://schemas.microsoft.com/office/drawing/2014/main" id="{2E07A409-EC58-45E4-8905-091A908F964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46"/>
          <a:stretch>
            <a:fillRect/>
          </a:stretch>
        </p:blipFill>
        <p:spPr>
          <a:xfrm rot="20707255" flipH="1">
            <a:off x="6802593" y="8058066"/>
            <a:ext cx="1683581" cy="1073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89" y="0"/>
                </a:moveTo>
                <a:lnTo>
                  <a:pt x="0" y="1934"/>
                </a:lnTo>
                <a:lnTo>
                  <a:pt x="0" y="11060"/>
                </a:lnTo>
                <a:lnTo>
                  <a:pt x="2444" y="21600"/>
                </a:lnTo>
                <a:lnTo>
                  <a:pt x="21404" y="21600"/>
                </a:lnTo>
                <a:lnTo>
                  <a:pt x="21600" y="21489"/>
                </a:lnTo>
                <a:lnTo>
                  <a:pt x="21600" y="3502"/>
                </a:lnTo>
                <a:lnTo>
                  <a:pt x="20791" y="0"/>
                </a:lnTo>
                <a:lnTo>
                  <a:pt x="3389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ED70AE41-A343-4BB2-A5E5-E20AD8F1E759}"/>
              </a:ext>
            </a:extLst>
          </p:cNvPr>
          <p:cNvGrpSpPr>
            <a:grpSpLocks noChangeAspect="1"/>
          </p:cNvGrpSpPr>
          <p:nvPr/>
        </p:nvGrpSpPr>
        <p:grpSpPr>
          <a:xfrm>
            <a:off x="8023072" y="5985306"/>
            <a:ext cx="4903747" cy="3747809"/>
            <a:chOff x="7761249" y="2344459"/>
            <a:chExt cx="3589698" cy="2743516"/>
          </a:xfrm>
        </p:grpSpPr>
        <p:grpSp>
          <p:nvGrpSpPr>
            <p:cNvPr id="85" name="Groepeer">
              <a:extLst>
                <a:ext uri="{FF2B5EF4-FFF2-40B4-BE49-F238E27FC236}">
                  <a16:creationId xmlns:a16="http://schemas.microsoft.com/office/drawing/2014/main" id="{D29D4362-FFCE-4458-85E4-DF9FAF254A41}"/>
                </a:ext>
              </a:extLst>
            </p:cNvPr>
            <p:cNvGrpSpPr/>
            <p:nvPr/>
          </p:nvGrpSpPr>
          <p:grpSpPr>
            <a:xfrm>
              <a:off x="7761249" y="2344459"/>
              <a:ext cx="3589698" cy="2743516"/>
              <a:chOff x="485638" y="0"/>
              <a:chExt cx="3589697" cy="2743515"/>
            </a:xfrm>
          </p:grpSpPr>
          <p:sp>
            <p:nvSpPr>
              <p:cNvPr id="86" name="Ovaal 223">
                <a:extLst>
                  <a:ext uri="{FF2B5EF4-FFF2-40B4-BE49-F238E27FC236}">
                    <a16:creationId xmlns:a16="http://schemas.microsoft.com/office/drawing/2014/main" id="{3597BA53-2F96-456C-ACC9-7A5373F9614F}"/>
                  </a:ext>
                </a:extLst>
              </p:cNvPr>
              <p:cNvSpPr/>
              <p:nvPr/>
            </p:nvSpPr>
            <p:spPr>
              <a:xfrm>
                <a:off x="1315349" y="0"/>
                <a:ext cx="2520001" cy="2520001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FFFF"/>
                  </a:gs>
                  <a:gs pos="61000">
                    <a:srgbClr val="FFFDFB"/>
                  </a:gs>
                  <a:gs pos="88000">
                    <a:srgbClr val="F7E7E3"/>
                  </a:gs>
                  <a:gs pos="100000">
                    <a:srgbClr val="EFD3CB"/>
                  </a:gs>
                </a:gsLst>
                <a:lin ang="5400000" scaled="0"/>
              </a:gradFill>
              <a:ln w="15875" cap="flat">
                <a:solidFill>
                  <a:srgbClr val="F9EDEA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grpSp>
            <p:nvGrpSpPr>
              <p:cNvPr id="87" name="Groep 243">
                <a:extLst>
                  <a:ext uri="{FF2B5EF4-FFF2-40B4-BE49-F238E27FC236}">
                    <a16:creationId xmlns:a16="http://schemas.microsoft.com/office/drawing/2014/main" id="{DE607CB1-C2CB-4F3D-AA7E-FD40AB477A08}"/>
                  </a:ext>
                </a:extLst>
              </p:cNvPr>
              <p:cNvGrpSpPr/>
              <p:nvPr/>
            </p:nvGrpSpPr>
            <p:grpSpPr>
              <a:xfrm>
                <a:off x="2312101" y="1245755"/>
                <a:ext cx="1726939" cy="1497760"/>
                <a:chOff x="11744" y="13929"/>
                <a:chExt cx="1726937" cy="1497758"/>
              </a:xfrm>
            </p:grpSpPr>
            <p:pic>
              <p:nvPicPr>
                <p:cNvPr id="145" name="Afbeelding" descr="Afbeelding">
                  <a:extLst>
                    <a:ext uri="{FF2B5EF4-FFF2-40B4-BE49-F238E27FC236}">
                      <a16:creationId xmlns:a16="http://schemas.microsoft.com/office/drawing/2014/main" id="{CA91BC8C-117E-49F4-B2E9-AF0772C82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r="31133" b="13921"/>
                <a:stretch>
                  <a:fillRect/>
                </a:stretch>
              </p:blipFill>
              <p:spPr>
                <a:xfrm rot="19191464">
                  <a:off x="1248878" y="114250"/>
                  <a:ext cx="433209" cy="3338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146" name="Groep 224">
                  <a:extLst>
                    <a:ext uri="{FF2B5EF4-FFF2-40B4-BE49-F238E27FC236}">
                      <a16:creationId xmlns:a16="http://schemas.microsoft.com/office/drawing/2014/main" id="{60870ED8-4FBC-4301-8477-FA661220B644}"/>
                    </a:ext>
                  </a:extLst>
                </p:cNvPr>
                <p:cNvGrpSpPr/>
                <p:nvPr/>
              </p:nvGrpSpPr>
              <p:grpSpPr>
                <a:xfrm>
                  <a:off x="11744" y="281374"/>
                  <a:ext cx="1441556" cy="1230315"/>
                  <a:chOff x="11744" y="30649"/>
                  <a:chExt cx="1441554" cy="1230313"/>
                </a:xfrm>
              </p:grpSpPr>
              <p:pic>
                <p:nvPicPr>
                  <p:cNvPr id="147" name="Afbeelding" descr="Afbeelding">
                    <a:extLst>
                      <a:ext uri="{FF2B5EF4-FFF2-40B4-BE49-F238E27FC236}">
                        <a16:creationId xmlns:a16="http://schemas.microsoft.com/office/drawing/2014/main" id="{3BA0A62A-BBC7-4381-A93D-94CC2F4BC8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rcRect l="47353" b="23836"/>
                  <a:stretch>
                    <a:fillRect/>
                  </a:stretch>
                </p:blipFill>
                <p:spPr>
                  <a:xfrm rot="19191464">
                    <a:off x="67963" y="893592"/>
                    <a:ext cx="331178" cy="29541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48" name="Afbeelding" descr="Afbeelding">
                    <a:extLst>
                      <a:ext uri="{FF2B5EF4-FFF2-40B4-BE49-F238E27FC236}">
                        <a16:creationId xmlns:a16="http://schemas.microsoft.com/office/drawing/2014/main" id="{C45DFAE0-9084-4E06-830D-E980E10D7F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artisticGlass/>
                            </a14:imgEffect>
                          </a14:imgLayer>
                        </a14:imgProps>
                      </a:ext>
                    </a:extLst>
                  </a:blip>
                  <a:srcRect b="1"/>
                  <a:stretch>
                    <a:fillRect/>
                  </a:stretch>
                </p:blipFill>
                <p:spPr>
                  <a:xfrm rot="19191464">
                    <a:off x="301310" y="584423"/>
                    <a:ext cx="629050" cy="38785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49" name="Afbeelding" descr="Afbeelding">
                    <a:extLst>
                      <a:ext uri="{FF2B5EF4-FFF2-40B4-BE49-F238E27FC236}">
                        <a16:creationId xmlns:a16="http://schemas.microsoft.com/office/drawing/2014/main" id="{8BB2E8D2-7EE5-45D3-92A4-B98A74D965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artisticGlass/>
                            </a14:imgEffect>
                          </a14:imgLayer>
                        </a14:imgProps>
                      </a:ext>
                    </a:extLst>
                  </a:blip>
                  <a:srcRect b="1"/>
                  <a:stretch>
                    <a:fillRect/>
                  </a:stretch>
                </p:blipFill>
                <p:spPr>
                  <a:xfrm rot="19191464">
                    <a:off x="773315" y="187739"/>
                    <a:ext cx="629050" cy="38785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88" name="Rechthoek 242">
                <a:extLst>
                  <a:ext uri="{FF2B5EF4-FFF2-40B4-BE49-F238E27FC236}">
                    <a16:creationId xmlns:a16="http://schemas.microsoft.com/office/drawing/2014/main" id="{891EEF9E-ACF9-40FB-BF09-4699AF636CC0}"/>
                  </a:ext>
                </a:extLst>
              </p:cNvPr>
              <p:cNvSpPr/>
              <p:nvPr/>
            </p:nvSpPr>
            <p:spPr>
              <a:xfrm rot="19136338">
                <a:off x="2720219" y="2086150"/>
                <a:ext cx="1355116" cy="266078"/>
              </a:xfrm>
              <a:prstGeom prst="rect">
                <a:avLst/>
              </a:prstGeom>
              <a:solidFill>
                <a:srgbClr val="CBE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sp>
            <p:nvSpPr>
              <p:cNvPr id="89" name="Ovaal 228">
                <a:extLst>
                  <a:ext uri="{FF2B5EF4-FFF2-40B4-BE49-F238E27FC236}">
                    <a16:creationId xmlns:a16="http://schemas.microsoft.com/office/drawing/2014/main" id="{D1FD992F-0E71-4077-8C2E-8956E5B04CB9}"/>
                  </a:ext>
                </a:extLst>
              </p:cNvPr>
              <p:cNvSpPr/>
              <p:nvPr/>
            </p:nvSpPr>
            <p:spPr>
              <a:xfrm>
                <a:off x="1186560" y="21698"/>
                <a:ext cx="2789658" cy="2628239"/>
              </a:xfrm>
              <a:prstGeom prst="ellipse">
                <a:avLst/>
              </a:prstGeom>
              <a:noFill/>
              <a:ln w="3587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 dirty="0"/>
              </a:p>
            </p:txBody>
          </p:sp>
          <p:sp>
            <p:nvSpPr>
              <p:cNvPr id="90" name="Ovaal 231">
                <a:extLst>
                  <a:ext uri="{FF2B5EF4-FFF2-40B4-BE49-F238E27FC236}">
                    <a16:creationId xmlns:a16="http://schemas.microsoft.com/office/drawing/2014/main" id="{0F26BC9E-ED92-48B7-8EEC-92EC94D97A7D}"/>
                  </a:ext>
                </a:extLst>
              </p:cNvPr>
              <p:cNvSpPr/>
              <p:nvPr/>
            </p:nvSpPr>
            <p:spPr>
              <a:xfrm>
                <a:off x="1355936" y="168487"/>
                <a:ext cx="2459580" cy="2351512"/>
              </a:xfrm>
              <a:prstGeom prst="ellipse">
                <a:avLst/>
              </a:prstGeom>
              <a:noFill/>
              <a:ln w="15875" cap="flat">
                <a:solidFill>
                  <a:srgbClr val="1684D6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sp>
            <p:nvSpPr>
              <p:cNvPr id="92" name="Rechte verbindingslijn 202">
                <a:extLst>
                  <a:ext uri="{FF2B5EF4-FFF2-40B4-BE49-F238E27FC236}">
                    <a16:creationId xmlns:a16="http://schemas.microsoft.com/office/drawing/2014/main" id="{FC9068FF-B778-4F86-BA33-3AD06544FBF8}"/>
                  </a:ext>
                </a:extLst>
              </p:cNvPr>
              <p:cNvSpPr/>
              <p:nvPr/>
            </p:nvSpPr>
            <p:spPr>
              <a:xfrm flipH="1" flipV="1">
                <a:off x="485638" y="2025559"/>
                <a:ext cx="2002267" cy="446930"/>
              </a:xfrm>
              <a:prstGeom prst="line">
                <a:avLst/>
              </a:prstGeom>
              <a:noFill/>
              <a:ln w="9525" cap="flat">
                <a:solidFill>
                  <a:srgbClr val="1684D6"/>
                </a:solidFill>
                <a:prstDash val="dash"/>
                <a:round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8" name="Rechte verbindingslijn 203">
                <a:extLst>
                  <a:ext uri="{FF2B5EF4-FFF2-40B4-BE49-F238E27FC236}">
                    <a16:creationId xmlns:a16="http://schemas.microsoft.com/office/drawing/2014/main" id="{685E0A21-8639-4882-9D88-41F08BFB4E82}"/>
                  </a:ext>
                </a:extLst>
              </p:cNvPr>
              <p:cNvSpPr/>
              <p:nvPr/>
            </p:nvSpPr>
            <p:spPr>
              <a:xfrm flipV="1">
                <a:off x="489996" y="282052"/>
                <a:ext cx="1554412" cy="1183835"/>
              </a:xfrm>
              <a:prstGeom prst="line">
                <a:avLst/>
              </a:prstGeom>
              <a:noFill/>
              <a:ln w="9525" cap="flat">
                <a:solidFill>
                  <a:srgbClr val="1684D6"/>
                </a:solidFill>
                <a:prstDash val="dash"/>
                <a:round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endParaRPr sz="1920" dirty="0"/>
              </a:p>
            </p:txBody>
          </p:sp>
        </p:grpSp>
        <p:pic>
          <p:nvPicPr>
            <p:cNvPr id="155" name="Afbeelding 154">
              <a:extLst>
                <a:ext uri="{FF2B5EF4-FFF2-40B4-BE49-F238E27FC236}">
                  <a16:creationId xmlns:a16="http://schemas.microsoft.com/office/drawing/2014/main" id="{C77B5D02-3EF3-480F-B53D-74F9770EE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1769">
              <a:off x="9921954" y="3206031"/>
              <a:ext cx="607070" cy="612442"/>
            </a:xfrm>
            <a:prstGeom prst="rect">
              <a:avLst/>
            </a:prstGeom>
            <a:effectLst>
              <a:glow rad="546100">
                <a:srgbClr val="FF0000">
                  <a:alpha val="45000"/>
                </a:srgbClr>
              </a:glow>
            </a:effectLst>
          </p:spPr>
        </p:pic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21B7C659-B6AA-4DC9-91BD-F81BC9032E2D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9859748" y="7869537"/>
            <a:ext cx="1129661" cy="1299712"/>
            <a:chOff x="566754" y="160433"/>
            <a:chExt cx="2316386" cy="2665083"/>
          </a:xfrm>
        </p:grpSpPr>
        <p:pic>
          <p:nvPicPr>
            <p:cNvPr id="118" name="Afbeelding 117">
              <a:extLst>
                <a:ext uri="{FF2B5EF4-FFF2-40B4-BE49-F238E27FC236}">
                  <a16:creationId xmlns:a16="http://schemas.microsoft.com/office/drawing/2014/main" id="{F23EEAB7-1010-49B9-B002-A4EF2413A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44809" y="160433"/>
              <a:ext cx="2038331" cy="2158065"/>
            </a:xfrm>
            <a:prstGeom prst="rect">
              <a:avLst/>
            </a:prstGeom>
          </p:spPr>
        </p:pic>
        <p:pic>
          <p:nvPicPr>
            <p:cNvPr id="142" name="Afbeelding 141">
              <a:extLst>
                <a:ext uri="{FF2B5EF4-FFF2-40B4-BE49-F238E27FC236}">
                  <a16:creationId xmlns:a16="http://schemas.microsoft.com/office/drawing/2014/main" id="{E07C78CB-EE89-4A98-BD98-1B92B0998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B8E7DC0-C2C0-4719-B7EA-55ECB7260578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A8DB0B1-D3D5-4F80-BC4B-74DA7C7BA2FB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61AFE36D-78B5-4AA2-AE7D-7B4EF0F7B2CB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4536112" y="5723227"/>
            <a:ext cx="1578244" cy="1836719"/>
            <a:chOff x="566754" y="177064"/>
            <a:chExt cx="2275745" cy="2648452"/>
          </a:xfrm>
        </p:grpSpPr>
        <p:pic>
          <p:nvPicPr>
            <p:cNvPr id="164" name="Afbeelding 163">
              <a:extLst>
                <a:ext uri="{FF2B5EF4-FFF2-40B4-BE49-F238E27FC236}">
                  <a16:creationId xmlns:a16="http://schemas.microsoft.com/office/drawing/2014/main" id="{00BA9488-590A-422F-A404-92F1C33E7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65" name="Afbeelding 164">
              <a:extLst>
                <a:ext uri="{FF2B5EF4-FFF2-40B4-BE49-F238E27FC236}">
                  <a16:creationId xmlns:a16="http://schemas.microsoft.com/office/drawing/2014/main" id="{AFD9FB0F-F0E7-417E-83FF-5B0AF920F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0EA7906-2AA6-4931-B73A-A2016B89022D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A8774EF4-3061-4186-96C2-5E6EC6B73BED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72F99786-4DB9-4AD9-A11E-437EF105B0EA}"/>
              </a:ext>
            </a:extLst>
          </p:cNvPr>
          <p:cNvGrpSpPr>
            <a:grpSpLocks noChangeAspect="1"/>
          </p:cNvGrpSpPr>
          <p:nvPr/>
        </p:nvGrpSpPr>
        <p:grpSpPr>
          <a:xfrm rot="5925364">
            <a:off x="4274171" y="7064882"/>
            <a:ext cx="911009" cy="1060208"/>
            <a:chOff x="566754" y="177064"/>
            <a:chExt cx="2275745" cy="2648452"/>
          </a:xfrm>
        </p:grpSpPr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C252F3FA-A016-48B3-A7A9-B48079AB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79" name="Afbeelding 178">
              <a:extLst>
                <a:ext uri="{FF2B5EF4-FFF2-40B4-BE49-F238E27FC236}">
                  <a16:creationId xmlns:a16="http://schemas.microsoft.com/office/drawing/2014/main" id="{AD73915F-93B7-4BC0-976B-7CFCCD7E6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91961E61-E8DE-4C56-9CE5-19498206F193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8D07CC60-D001-40E3-9467-9D6BC2D2C562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84" name="Groep 183">
            <a:extLst>
              <a:ext uri="{FF2B5EF4-FFF2-40B4-BE49-F238E27FC236}">
                <a16:creationId xmlns:a16="http://schemas.microsoft.com/office/drawing/2014/main" id="{76CE7982-6534-4F42-A1FE-ACDF1D8E5075}"/>
              </a:ext>
            </a:extLst>
          </p:cNvPr>
          <p:cNvGrpSpPr>
            <a:grpSpLocks noChangeAspect="1"/>
          </p:cNvGrpSpPr>
          <p:nvPr/>
        </p:nvGrpSpPr>
        <p:grpSpPr>
          <a:xfrm rot="17461365">
            <a:off x="4950740" y="7891569"/>
            <a:ext cx="653491" cy="760516"/>
            <a:chOff x="566754" y="177064"/>
            <a:chExt cx="2275745" cy="2648452"/>
          </a:xfrm>
        </p:grpSpPr>
        <p:pic>
          <p:nvPicPr>
            <p:cNvPr id="186" name="Afbeelding 185">
              <a:extLst>
                <a:ext uri="{FF2B5EF4-FFF2-40B4-BE49-F238E27FC236}">
                  <a16:creationId xmlns:a16="http://schemas.microsoft.com/office/drawing/2014/main" id="{AE51B652-4799-4203-9F0D-E71E98B2F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87" name="Afbeelding 186">
              <a:extLst>
                <a:ext uri="{FF2B5EF4-FFF2-40B4-BE49-F238E27FC236}">
                  <a16:creationId xmlns:a16="http://schemas.microsoft.com/office/drawing/2014/main" id="{5B23B029-D375-44EB-9DC2-4DBA2788A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61864ADA-5707-4E6A-B163-A83DCD4E1EC3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6AD79FD8-324C-4B40-8BA1-F79326E3EBAD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95" name="Groep 194">
            <a:extLst>
              <a:ext uri="{FF2B5EF4-FFF2-40B4-BE49-F238E27FC236}">
                <a16:creationId xmlns:a16="http://schemas.microsoft.com/office/drawing/2014/main" id="{455BC37C-DF4B-48CC-9D2A-1003E4B40200}"/>
              </a:ext>
            </a:extLst>
          </p:cNvPr>
          <p:cNvGrpSpPr>
            <a:grpSpLocks noChangeAspect="1"/>
          </p:cNvGrpSpPr>
          <p:nvPr/>
        </p:nvGrpSpPr>
        <p:grpSpPr>
          <a:xfrm rot="8870431">
            <a:off x="5725057" y="8089520"/>
            <a:ext cx="505125" cy="587851"/>
            <a:chOff x="566754" y="177064"/>
            <a:chExt cx="2275745" cy="2648452"/>
          </a:xfrm>
        </p:grpSpPr>
        <p:pic>
          <p:nvPicPr>
            <p:cNvPr id="200" name="Afbeelding 199">
              <a:extLst>
                <a:ext uri="{FF2B5EF4-FFF2-40B4-BE49-F238E27FC236}">
                  <a16:creationId xmlns:a16="http://schemas.microsoft.com/office/drawing/2014/main" id="{E79BDC75-8708-4B4A-AB44-76B9F1F69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201" name="Afbeelding 200">
              <a:extLst>
                <a:ext uri="{FF2B5EF4-FFF2-40B4-BE49-F238E27FC236}">
                  <a16:creationId xmlns:a16="http://schemas.microsoft.com/office/drawing/2014/main" id="{0521A864-23A6-4B12-A0F4-CF1D8E5DC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06" name="Rechthoek 205">
              <a:extLst>
                <a:ext uri="{FF2B5EF4-FFF2-40B4-BE49-F238E27FC236}">
                  <a16:creationId xmlns:a16="http://schemas.microsoft.com/office/drawing/2014/main" id="{94007F30-9B96-4862-BE2A-0D6995732892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314FC6AA-FDD0-4C06-A80B-A9DCEF4B3643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209" name="Groep 208">
            <a:extLst>
              <a:ext uri="{FF2B5EF4-FFF2-40B4-BE49-F238E27FC236}">
                <a16:creationId xmlns:a16="http://schemas.microsoft.com/office/drawing/2014/main" id="{11BE3EA2-9368-48D9-862A-567BEAB7ACBE}"/>
              </a:ext>
            </a:extLst>
          </p:cNvPr>
          <p:cNvGrpSpPr>
            <a:grpSpLocks noChangeAspect="1"/>
          </p:cNvGrpSpPr>
          <p:nvPr/>
        </p:nvGrpSpPr>
        <p:grpSpPr>
          <a:xfrm rot="2917989">
            <a:off x="6277933" y="8124810"/>
            <a:ext cx="291880" cy="339682"/>
            <a:chOff x="566754" y="177064"/>
            <a:chExt cx="2275745" cy="2648452"/>
          </a:xfrm>
        </p:grpSpPr>
        <p:pic>
          <p:nvPicPr>
            <p:cNvPr id="210" name="Afbeelding 209">
              <a:extLst>
                <a:ext uri="{FF2B5EF4-FFF2-40B4-BE49-F238E27FC236}">
                  <a16:creationId xmlns:a16="http://schemas.microsoft.com/office/drawing/2014/main" id="{C1581C42-AEE1-493F-9DE5-A05A7F9E1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211" name="Afbeelding 210">
              <a:extLst>
                <a:ext uri="{FF2B5EF4-FFF2-40B4-BE49-F238E27FC236}">
                  <a16:creationId xmlns:a16="http://schemas.microsoft.com/office/drawing/2014/main" id="{C15E14B9-5689-4505-8138-5F40BE5BF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E2C35FBB-8E33-41EE-89DF-E42C56A7ED25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63AA9ED1-759C-4E47-8C4B-E03B60C7868B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sp>
        <p:nvSpPr>
          <p:cNvPr id="221" name="Tekstvak 220">
            <a:extLst>
              <a:ext uri="{FF2B5EF4-FFF2-40B4-BE49-F238E27FC236}">
                <a16:creationId xmlns:a16="http://schemas.microsoft.com/office/drawing/2014/main" id="{9272559F-7A69-43C8-8C1B-FC1063096924}"/>
              </a:ext>
            </a:extLst>
          </p:cNvPr>
          <p:cNvSpPr txBox="1"/>
          <p:nvPr/>
        </p:nvSpPr>
        <p:spPr>
          <a:xfrm>
            <a:off x="4022512" y="5360545"/>
            <a:ext cx="1380878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 err="1"/>
              <a:t>IgA</a:t>
            </a:r>
            <a:endParaRPr lang="nl-NL" sz="4551" dirty="0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A2677E51-0144-48F7-8449-E4D4B78B02FC}"/>
              </a:ext>
            </a:extLst>
          </p:cNvPr>
          <p:cNvSpPr/>
          <p:nvPr/>
        </p:nvSpPr>
        <p:spPr>
          <a:xfrm rot="16200000" flipH="1">
            <a:off x="4368712" y="4894518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5B24D5B-1806-4D91-BB05-63D4134F168B}"/>
              </a:ext>
            </a:extLst>
          </p:cNvPr>
          <p:cNvGrpSpPr/>
          <p:nvPr/>
        </p:nvGrpSpPr>
        <p:grpSpPr>
          <a:xfrm>
            <a:off x="5711383" y="2657582"/>
            <a:ext cx="746153" cy="904587"/>
            <a:chOff x="7795993" y="370690"/>
            <a:chExt cx="713820" cy="842308"/>
          </a:xfrm>
        </p:grpSpPr>
        <p:pic>
          <p:nvPicPr>
            <p:cNvPr id="223" name="Afbeelding" descr="Afbeelding">
              <a:extLst>
                <a:ext uri="{FF2B5EF4-FFF2-40B4-BE49-F238E27FC236}">
                  <a16:creationId xmlns:a16="http://schemas.microsoft.com/office/drawing/2014/main" id="{706916F4-FAE0-420D-93BA-D3342D64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 l="14454" t="23236" r="36575" b="63144"/>
            <a:stretch>
              <a:fillRect/>
            </a:stretch>
          </p:blipFill>
          <p:spPr>
            <a:xfrm rot="2083738" flipH="1">
              <a:off x="7795993" y="888731"/>
              <a:ext cx="330979" cy="324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Afbeelding" descr="Afbeelding">
              <a:extLst>
                <a:ext uri="{FF2B5EF4-FFF2-40B4-BE49-F238E27FC236}">
                  <a16:creationId xmlns:a16="http://schemas.microsoft.com/office/drawing/2014/main" id="{92ED607D-1295-4BB9-ABC0-EB4F9DACA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 b="75748"/>
            <a:stretch>
              <a:fillRect/>
            </a:stretch>
          </p:blipFill>
          <p:spPr>
            <a:xfrm rot="2083738" flipH="1">
              <a:off x="7829068" y="370690"/>
              <a:ext cx="680745" cy="581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5" name="Afbeelding 224" descr="Afbeelding met tekst&#10;&#10;Automatisch gegenereerde beschrijving">
            <a:extLst>
              <a:ext uri="{FF2B5EF4-FFF2-40B4-BE49-F238E27FC236}">
                <a16:creationId xmlns:a16="http://schemas.microsoft.com/office/drawing/2014/main" id="{DC51E006-7AE4-40A5-9606-869B3463989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5" r="-2800"/>
          <a:stretch/>
        </p:blipFill>
        <p:spPr>
          <a:xfrm>
            <a:off x="4441366" y="2578781"/>
            <a:ext cx="910750" cy="1881355"/>
          </a:xfrm>
          <a:prstGeom prst="rect">
            <a:avLst/>
          </a:prstGeom>
        </p:spPr>
      </p:pic>
      <p:sp>
        <p:nvSpPr>
          <p:cNvPr id="76" name="Tekstvak 75">
            <a:extLst>
              <a:ext uri="{FF2B5EF4-FFF2-40B4-BE49-F238E27FC236}">
                <a16:creationId xmlns:a16="http://schemas.microsoft.com/office/drawing/2014/main" id="{CB40CEAC-7FB8-40AD-8DC1-63D9E9E39867}"/>
              </a:ext>
            </a:extLst>
          </p:cNvPr>
          <p:cNvSpPr txBox="1"/>
          <p:nvPr/>
        </p:nvSpPr>
        <p:spPr>
          <a:xfrm>
            <a:off x="4090697" y="1855368"/>
            <a:ext cx="2950204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B cellen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D4AD8E6-79E2-4ADE-B87A-FAA924027133}"/>
              </a:ext>
            </a:extLst>
          </p:cNvPr>
          <p:cNvSpPr/>
          <p:nvPr/>
        </p:nvSpPr>
        <p:spPr>
          <a:xfrm rot="2221283">
            <a:off x="11094100" y="8572947"/>
            <a:ext cx="214679" cy="109911"/>
          </a:xfrm>
          <a:prstGeom prst="rect">
            <a:avLst/>
          </a:prstGeom>
          <a:solidFill>
            <a:srgbClr val="F9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825D189-4F8B-4D72-844B-0E08117B04EA}"/>
              </a:ext>
            </a:extLst>
          </p:cNvPr>
          <p:cNvSpPr/>
          <p:nvPr/>
        </p:nvSpPr>
        <p:spPr>
          <a:xfrm>
            <a:off x="4065857" y="1983512"/>
            <a:ext cx="2950204" cy="25537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3A7B1490-DD39-46E2-851C-D6F8EC0A4FF4}"/>
              </a:ext>
            </a:extLst>
          </p:cNvPr>
          <p:cNvSpPr txBox="1"/>
          <p:nvPr/>
        </p:nvSpPr>
        <p:spPr>
          <a:xfrm>
            <a:off x="5270867" y="830049"/>
            <a:ext cx="138087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68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3" name="Pijl: rechts 82">
            <a:extLst>
              <a:ext uri="{FF2B5EF4-FFF2-40B4-BE49-F238E27FC236}">
                <a16:creationId xmlns:a16="http://schemas.microsoft.com/office/drawing/2014/main" id="{D850759A-61F4-4541-BE64-443F17D68F85}"/>
              </a:ext>
            </a:extLst>
          </p:cNvPr>
          <p:cNvSpPr/>
          <p:nvPr/>
        </p:nvSpPr>
        <p:spPr>
          <a:xfrm rot="16200000" flipH="1">
            <a:off x="4973615" y="1352131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99" name="Pijl: rechts 98">
            <a:extLst>
              <a:ext uri="{FF2B5EF4-FFF2-40B4-BE49-F238E27FC236}">
                <a16:creationId xmlns:a16="http://schemas.microsoft.com/office/drawing/2014/main" id="{EF102A0A-EA47-452A-8171-8C81E474B8DE}"/>
              </a:ext>
            </a:extLst>
          </p:cNvPr>
          <p:cNvSpPr/>
          <p:nvPr/>
        </p:nvSpPr>
        <p:spPr>
          <a:xfrm rot="16200000" flipH="1">
            <a:off x="6173484" y="4903040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91" name="Text Box 1">
            <a:extLst>
              <a:ext uri="{FF2B5EF4-FFF2-40B4-BE49-F238E27FC236}">
                <a16:creationId xmlns:a16="http://schemas.microsoft.com/office/drawing/2014/main" id="{E4866162-7402-4D2E-B25C-AF9F1B702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933888" algn="l"/>
                <a:tab pos="1867774" algn="l"/>
                <a:tab pos="2801661" algn="l"/>
                <a:tab pos="3735549" algn="l"/>
                <a:tab pos="4669435" algn="l"/>
                <a:tab pos="5603323" algn="l"/>
                <a:tab pos="6537211" algn="l"/>
                <a:tab pos="7471098" algn="l"/>
                <a:tab pos="8404984" algn="l"/>
                <a:tab pos="9338872" algn="l"/>
                <a:tab pos="10272760" algn="l"/>
                <a:tab pos="11206646" algn="l"/>
              </a:tabLst>
            </a:pP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Potentiele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nieuwe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behandelingen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voor IgA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nefropathie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die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onderzocht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worden</a:t>
            </a:r>
            <a:endParaRPr lang="en-GB" sz="3413" dirty="0">
              <a:latin typeface="Arial" pitchFamily="34" charset="0"/>
              <a:ea typeface="msgothic" charset="0"/>
              <a:cs typeface="msgothic" charset="0"/>
            </a:endParaRPr>
          </a:p>
        </p:txBody>
      </p:sp>
      <p:sp>
        <p:nvSpPr>
          <p:cNvPr id="101" name="Tekstvak 100">
            <a:extLst>
              <a:ext uri="{FF2B5EF4-FFF2-40B4-BE49-F238E27FC236}">
                <a16:creationId xmlns:a16="http://schemas.microsoft.com/office/drawing/2014/main" id="{0CCB62D1-F2E3-4B03-9183-35F9015CCBEE}"/>
              </a:ext>
            </a:extLst>
          </p:cNvPr>
          <p:cNvSpPr txBox="1"/>
          <p:nvPr/>
        </p:nvSpPr>
        <p:spPr>
          <a:xfrm>
            <a:off x="6138421" y="5438225"/>
            <a:ext cx="1380878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IgG</a:t>
            </a:r>
          </a:p>
        </p:txBody>
      </p:sp>
      <p:pic>
        <p:nvPicPr>
          <p:cNvPr id="102" name="Afbeelding 101" descr="Afbeelding met toiletbenodigdheden, cosmetisch&#10;&#10;Automatisch gegenereerde beschrijving">
            <a:extLst>
              <a:ext uri="{FF2B5EF4-FFF2-40B4-BE49-F238E27FC236}">
                <a16:creationId xmlns:a16="http://schemas.microsoft.com/office/drawing/2014/main" id="{EE2A527F-4619-40E0-90A1-3673484DA5D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43" y="3501631"/>
            <a:ext cx="883184" cy="850392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C438DB9C-BC57-4D7F-BB63-C39E792C2F0D}"/>
              </a:ext>
            </a:extLst>
          </p:cNvPr>
          <p:cNvGrpSpPr/>
          <p:nvPr/>
        </p:nvGrpSpPr>
        <p:grpSpPr>
          <a:xfrm>
            <a:off x="13274406" y="4293321"/>
            <a:ext cx="1785984" cy="1691985"/>
            <a:chOff x="13274406" y="4293321"/>
            <a:chExt cx="1785984" cy="1691985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36949A3B-FE22-4EDB-832C-91D380130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3274406" y="4293321"/>
              <a:ext cx="1785984" cy="1691985"/>
            </a:xfrm>
            <a:prstGeom prst="rect">
              <a:avLst/>
            </a:prstGeom>
          </p:spPr>
        </p:pic>
        <p:grpSp>
          <p:nvGrpSpPr>
            <p:cNvPr id="122" name="Groep 121">
              <a:extLst>
                <a:ext uri="{FF2B5EF4-FFF2-40B4-BE49-F238E27FC236}">
                  <a16:creationId xmlns:a16="http://schemas.microsoft.com/office/drawing/2014/main" id="{DB03B7A4-362A-4882-845C-B03BF96BC213}"/>
                </a:ext>
              </a:extLst>
            </p:cNvPr>
            <p:cNvGrpSpPr>
              <a:grpSpLocks noChangeAspect="1"/>
            </p:cNvGrpSpPr>
            <p:nvPr/>
          </p:nvGrpSpPr>
          <p:grpSpPr>
            <a:xfrm rot="11029348">
              <a:off x="13652345" y="5224143"/>
              <a:ext cx="372143" cy="428163"/>
              <a:chOff x="566754" y="160433"/>
              <a:chExt cx="2316386" cy="2665083"/>
            </a:xfrm>
          </p:grpSpPr>
          <p:pic>
            <p:nvPicPr>
              <p:cNvPr id="123" name="Afbeelding 122">
                <a:extLst>
                  <a:ext uri="{FF2B5EF4-FFF2-40B4-BE49-F238E27FC236}">
                    <a16:creationId xmlns:a16="http://schemas.microsoft.com/office/drawing/2014/main" id="{A242D69E-B77E-419F-930C-BD8FFCE487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803" r="52433"/>
              <a:stretch/>
            </p:blipFill>
            <p:spPr>
              <a:xfrm rot="2139570">
                <a:off x="844809" y="160433"/>
                <a:ext cx="2038331" cy="2158065"/>
              </a:xfrm>
              <a:prstGeom prst="rect">
                <a:avLst/>
              </a:prstGeom>
            </p:spPr>
          </p:pic>
          <p:pic>
            <p:nvPicPr>
              <p:cNvPr id="124" name="Afbeelding 123">
                <a:extLst>
                  <a:ext uri="{FF2B5EF4-FFF2-40B4-BE49-F238E27FC236}">
                    <a16:creationId xmlns:a16="http://schemas.microsoft.com/office/drawing/2014/main" id="{6A681CA5-4954-488E-B363-FEDBB66C6B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945" b="58196"/>
              <a:stretch/>
            </p:blipFill>
            <p:spPr>
              <a:xfrm rot="1885971">
                <a:off x="566754" y="1236801"/>
                <a:ext cx="1287896" cy="1588715"/>
              </a:xfrm>
              <a:prstGeom prst="rect">
                <a:avLst/>
              </a:prstGeom>
            </p:spPr>
          </p:pic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05BD5896-61FE-4B68-87FB-70B10AEF3ABB}"/>
                  </a:ext>
                </a:extLst>
              </p:cNvPr>
              <p:cNvSpPr/>
              <p:nvPr/>
            </p:nvSpPr>
            <p:spPr>
              <a:xfrm rot="2038542">
                <a:off x="1912744" y="728128"/>
                <a:ext cx="329412" cy="200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413"/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E2E3D135-DB11-46E0-B186-BF7711EC725B}"/>
                  </a:ext>
                </a:extLst>
              </p:cNvPr>
              <p:cNvSpPr/>
              <p:nvPr/>
            </p:nvSpPr>
            <p:spPr>
              <a:xfrm rot="2038542">
                <a:off x="1465885" y="1349891"/>
                <a:ext cx="329412" cy="200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34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255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Afbeelding" descr="Afbeelding">
            <a:extLst>
              <a:ext uri="{FF2B5EF4-FFF2-40B4-BE49-F238E27FC236}">
                <a16:creationId xmlns:a16="http://schemas.microsoft.com/office/drawing/2014/main" id="{6963A69E-20BA-4454-B143-EAE416F9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81" y="6469466"/>
            <a:ext cx="3439489" cy="22614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6" name="Rechthoek">
            <a:extLst>
              <a:ext uri="{FF2B5EF4-FFF2-40B4-BE49-F238E27FC236}">
                <a16:creationId xmlns:a16="http://schemas.microsoft.com/office/drawing/2014/main" id="{CFCD057C-4979-40BF-B969-6278A754D8BD}"/>
              </a:ext>
            </a:extLst>
          </p:cNvPr>
          <p:cNvSpPr/>
          <p:nvPr/>
        </p:nvSpPr>
        <p:spPr>
          <a:xfrm>
            <a:off x="4307602" y="6488088"/>
            <a:ext cx="3026965" cy="246204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>
              <a:defRPr sz="9600"/>
            </a:pPr>
            <a:endParaRPr sz="10240"/>
          </a:p>
        </p:txBody>
      </p:sp>
      <p:sp>
        <p:nvSpPr>
          <p:cNvPr id="97" name="Rechthoek">
            <a:extLst>
              <a:ext uri="{FF2B5EF4-FFF2-40B4-BE49-F238E27FC236}">
                <a16:creationId xmlns:a16="http://schemas.microsoft.com/office/drawing/2014/main" id="{92475334-DEA7-45CC-A22D-C7A7E049B7D3}"/>
              </a:ext>
            </a:extLst>
          </p:cNvPr>
          <p:cNvSpPr/>
          <p:nvPr/>
        </p:nvSpPr>
        <p:spPr>
          <a:xfrm rot="1370858">
            <a:off x="7144532" y="7225630"/>
            <a:ext cx="262263" cy="34530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>
              <a:defRPr sz="9600"/>
            </a:pPr>
            <a:endParaRPr sz="10240"/>
          </a:p>
        </p:txBody>
      </p:sp>
      <p:pic>
        <p:nvPicPr>
          <p:cNvPr id="98" name="Afbeelding" descr="Afbeelding">
            <a:extLst>
              <a:ext uri="{FF2B5EF4-FFF2-40B4-BE49-F238E27FC236}">
                <a16:creationId xmlns:a16="http://schemas.microsoft.com/office/drawing/2014/main" id="{02704AA4-8C71-46D6-9916-647491B3FD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287"/>
          <a:stretch>
            <a:fillRect/>
          </a:stretch>
        </p:blipFill>
        <p:spPr>
          <a:xfrm rot="5400000" flipH="1">
            <a:off x="5977264" y="7184629"/>
            <a:ext cx="1375930" cy="16072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D37AA2F-91F0-42AD-AFF9-D63642D1FB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t="28354"/>
          <a:stretch/>
        </p:blipFill>
        <p:spPr>
          <a:xfrm rot="1668978" flipH="1">
            <a:off x="6851001" y="7257836"/>
            <a:ext cx="521506" cy="276085"/>
          </a:xfrm>
          <a:prstGeom prst="rect">
            <a:avLst/>
          </a:prstGeom>
        </p:spPr>
      </p:pic>
      <p:sp>
        <p:nvSpPr>
          <p:cNvPr id="94" name="Gelijkbenige driehoek 166">
            <a:extLst>
              <a:ext uri="{FF2B5EF4-FFF2-40B4-BE49-F238E27FC236}">
                <a16:creationId xmlns:a16="http://schemas.microsoft.com/office/drawing/2014/main" id="{91B9E661-C721-4FB0-AC02-754AE5EAD320}"/>
              </a:ext>
            </a:extLst>
          </p:cNvPr>
          <p:cNvSpPr/>
          <p:nvPr/>
        </p:nvSpPr>
        <p:spPr>
          <a:xfrm rot="4575846">
            <a:off x="7401928" y="7268158"/>
            <a:ext cx="68742" cy="116439"/>
          </a:xfrm>
          <a:prstGeom prst="triangle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pic>
        <p:nvPicPr>
          <p:cNvPr id="105" name="Afbeelding" descr="Afbeelding">
            <a:extLst>
              <a:ext uri="{FF2B5EF4-FFF2-40B4-BE49-F238E27FC236}">
                <a16:creationId xmlns:a16="http://schemas.microsoft.com/office/drawing/2014/main" id="{A93AAFFD-DC3A-4CE1-B485-09E879DC87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274" t="7317" b="80720"/>
          <a:stretch>
            <a:fillRect/>
          </a:stretch>
        </p:blipFill>
        <p:spPr>
          <a:xfrm rot="5400000" flipH="1">
            <a:off x="6923788" y="7631867"/>
            <a:ext cx="876830" cy="2073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6" name="Afbeelding" descr="Afbeelding">
            <a:extLst>
              <a:ext uri="{FF2B5EF4-FFF2-40B4-BE49-F238E27FC236}">
                <a16:creationId xmlns:a16="http://schemas.microsoft.com/office/drawing/2014/main" id="{7D565939-7950-4AEB-9B95-5E5B63F0CEE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274" t="16691" b="80720"/>
          <a:stretch>
            <a:fillRect/>
          </a:stretch>
        </p:blipFill>
        <p:spPr>
          <a:xfrm rot="5400000" flipH="1">
            <a:off x="6843830" y="7714385"/>
            <a:ext cx="876830" cy="448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7" name="Vrije vorm: vorm 179">
            <a:extLst>
              <a:ext uri="{FF2B5EF4-FFF2-40B4-BE49-F238E27FC236}">
                <a16:creationId xmlns:a16="http://schemas.microsoft.com/office/drawing/2014/main" id="{FFF1DACC-1027-4C66-9CD5-03190602DE97}"/>
              </a:ext>
            </a:extLst>
          </p:cNvPr>
          <p:cNvSpPr/>
          <p:nvPr/>
        </p:nvSpPr>
        <p:spPr>
          <a:xfrm>
            <a:off x="7374915" y="7300881"/>
            <a:ext cx="165535" cy="4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7" extrusionOk="0">
                <a:moveTo>
                  <a:pt x="0" y="21457"/>
                </a:moveTo>
                <a:cubicBezTo>
                  <a:pt x="2116" y="15759"/>
                  <a:pt x="4232" y="10062"/>
                  <a:pt x="5546" y="7171"/>
                </a:cubicBezTo>
                <a:cubicBezTo>
                  <a:pt x="6860" y="4279"/>
                  <a:pt x="7151" y="4959"/>
                  <a:pt x="7881" y="4109"/>
                </a:cubicBezTo>
                <a:cubicBezTo>
                  <a:pt x="8611" y="3259"/>
                  <a:pt x="9341" y="2748"/>
                  <a:pt x="9924" y="2068"/>
                </a:cubicBezTo>
                <a:cubicBezTo>
                  <a:pt x="10508" y="1388"/>
                  <a:pt x="10703" y="197"/>
                  <a:pt x="11384" y="27"/>
                </a:cubicBezTo>
                <a:cubicBezTo>
                  <a:pt x="12065" y="-143"/>
                  <a:pt x="13038" y="537"/>
                  <a:pt x="14011" y="1048"/>
                </a:cubicBezTo>
                <a:cubicBezTo>
                  <a:pt x="14984" y="1558"/>
                  <a:pt x="16249" y="2408"/>
                  <a:pt x="17222" y="3089"/>
                </a:cubicBezTo>
                <a:cubicBezTo>
                  <a:pt x="18195" y="3769"/>
                  <a:pt x="19119" y="4789"/>
                  <a:pt x="19849" y="5129"/>
                </a:cubicBezTo>
                <a:cubicBezTo>
                  <a:pt x="20578" y="5470"/>
                  <a:pt x="21089" y="5300"/>
                  <a:pt x="21600" y="5129"/>
                </a:cubicBezTo>
              </a:path>
            </a:pathLst>
          </a:custGeom>
          <a:noFill/>
          <a:ln w="508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08" name="Vrije vorm: vorm 180">
            <a:extLst>
              <a:ext uri="{FF2B5EF4-FFF2-40B4-BE49-F238E27FC236}">
                <a16:creationId xmlns:a16="http://schemas.microsoft.com/office/drawing/2014/main" id="{9C4C7ED8-682A-4EEA-9C91-B77EFA0A2440}"/>
              </a:ext>
            </a:extLst>
          </p:cNvPr>
          <p:cNvSpPr/>
          <p:nvPr/>
        </p:nvSpPr>
        <p:spPr>
          <a:xfrm>
            <a:off x="7444261" y="7377730"/>
            <a:ext cx="102901" cy="4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27" extrusionOk="0">
                <a:moveTo>
                  <a:pt x="0" y="20127"/>
                </a:moveTo>
                <a:cubicBezTo>
                  <a:pt x="2035" y="12558"/>
                  <a:pt x="4070" y="4990"/>
                  <a:pt x="5635" y="1758"/>
                </a:cubicBezTo>
                <a:cubicBezTo>
                  <a:pt x="7200" y="-1473"/>
                  <a:pt x="7513" y="738"/>
                  <a:pt x="9391" y="738"/>
                </a:cubicBezTo>
                <a:cubicBezTo>
                  <a:pt x="11270" y="738"/>
                  <a:pt x="14869" y="1248"/>
                  <a:pt x="16904" y="1758"/>
                </a:cubicBezTo>
                <a:cubicBezTo>
                  <a:pt x="18939" y="2268"/>
                  <a:pt x="20270" y="3034"/>
                  <a:pt x="21600" y="3799"/>
                </a:cubicBezTo>
              </a:path>
            </a:pathLst>
          </a:custGeom>
          <a:noFill/>
          <a:ln w="508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09" name="Vrije vorm: vorm 181">
            <a:extLst>
              <a:ext uri="{FF2B5EF4-FFF2-40B4-BE49-F238E27FC236}">
                <a16:creationId xmlns:a16="http://schemas.microsoft.com/office/drawing/2014/main" id="{F8A48DCC-6DE5-4A1C-A762-AB634E144702}"/>
              </a:ext>
            </a:extLst>
          </p:cNvPr>
          <p:cNvSpPr/>
          <p:nvPr/>
        </p:nvSpPr>
        <p:spPr>
          <a:xfrm rot="21261795">
            <a:off x="7400107" y="7311443"/>
            <a:ext cx="160519" cy="143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10" h="19712" extrusionOk="0">
                <a:moveTo>
                  <a:pt x="337" y="2711"/>
                </a:moveTo>
                <a:cubicBezTo>
                  <a:pt x="1648" y="-514"/>
                  <a:pt x="7689" y="161"/>
                  <a:pt x="10253" y="11"/>
                </a:cubicBezTo>
                <a:cubicBezTo>
                  <a:pt x="12818" y="-139"/>
                  <a:pt x="14243" y="1361"/>
                  <a:pt x="15725" y="1811"/>
                </a:cubicBezTo>
                <a:cubicBezTo>
                  <a:pt x="17207" y="2261"/>
                  <a:pt x="18403" y="2036"/>
                  <a:pt x="19144" y="2711"/>
                </a:cubicBezTo>
                <a:cubicBezTo>
                  <a:pt x="19885" y="3386"/>
                  <a:pt x="20626" y="5111"/>
                  <a:pt x="20170" y="5861"/>
                </a:cubicBezTo>
                <a:cubicBezTo>
                  <a:pt x="19714" y="6611"/>
                  <a:pt x="18061" y="6986"/>
                  <a:pt x="16409" y="7211"/>
                </a:cubicBezTo>
                <a:cubicBezTo>
                  <a:pt x="14756" y="7436"/>
                  <a:pt x="11849" y="6761"/>
                  <a:pt x="10253" y="7211"/>
                </a:cubicBezTo>
                <a:cubicBezTo>
                  <a:pt x="8658" y="7661"/>
                  <a:pt x="7860" y="8711"/>
                  <a:pt x="6834" y="9911"/>
                </a:cubicBezTo>
                <a:cubicBezTo>
                  <a:pt x="5808" y="11111"/>
                  <a:pt x="4839" y="12836"/>
                  <a:pt x="4098" y="14411"/>
                </a:cubicBezTo>
                <a:cubicBezTo>
                  <a:pt x="3357" y="15986"/>
                  <a:pt x="2844" y="21086"/>
                  <a:pt x="2388" y="19361"/>
                </a:cubicBezTo>
                <a:cubicBezTo>
                  <a:pt x="1933" y="17636"/>
                  <a:pt x="-974" y="5936"/>
                  <a:pt x="337" y="2711"/>
                </a:cubicBezTo>
                <a:close/>
              </a:path>
            </a:pathLst>
          </a:custGeom>
          <a:gradFill flip="none" rotWithShape="1">
            <a:gsLst>
              <a:gs pos="0">
                <a:srgbClr val="F5AAA8"/>
              </a:gs>
              <a:gs pos="35000">
                <a:srgbClr val="F18773"/>
              </a:gs>
              <a:gs pos="91000">
                <a:srgbClr val="FF2600"/>
              </a:gs>
              <a:gs pos="100000">
                <a:srgbClr val="FF2600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0" name="Vrije vorm: vorm 183">
            <a:extLst>
              <a:ext uri="{FF2B5EF4-FFF2-40B4-BE49-F238E27FC236}">
                <a16:creationId xmlns:a16="http://schemas.microsoft.com/office/drawing/2014/main" id="{2485521B-4444-41C1-A4CB-094E99B58124}"/>
              </a:ext>
            </a:extLst>
          </p:cNvPr>
          <p:cNvSpPr/>
          <p:nvPr/>
        </p:nvSpPr>
        <p:spPr>
          <a:xfrm>
            <a:off x="7410673" y="7355926"/>
            <a:ext cx="177599" cy="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263" extrusionOk="0">
                <a:moveTo>
                  <a:pt x="4" y="21262"/>
                </a:moveTo>
                <a:cubicBezTo>
                  <a:pt x="-130" y="21149"/>
                  <a:pt x="3135" y="6938"/>
                  <a:pt x="4566" y="3528"/>
                </a:cubicBezTo>
                <a:cubicBezTo>
                  <a:pt x="5997" y="117"/>
                  <a:pt x="7249" y="1367"/>
                  <a:pt x="8590" y="799"/>
                </a:cubicBezTo>
                <a:cubicBezTo>
                  <a:pt x="9932" y="231"/>
                  <a:pt x="11005" y="-224"/>
                  <a:pt x="12615" y="117"/>
                </a:cubicBezTo>
                <a:cubicBezTo>
                  <a:pt x="14225" y="458"/>
                  <a:pt x="18250" y="2846"/>
                  <a:pt x="18250" y="2846"/>
                </a:cubicBezTo>
                <a:lnTo>
                  <a:pt x="20933" y="4210"/>
                </a:lnTo>
                <a:cubicBezTo>
                  <a:pt x="21381" y="4892"/>
                  <a:pt x="21470" y="6711"/>
                  <a:pt x="20933" y="6938"/>
                </a:cubicBezTo>
                <a:cubicBezTo>
                  <a:pt x="20397" y="7166"/>
                  <a:pt x="18742" y="5915"/>
                  <a:pt x="17714" y="5574"/>
                </a:cubicBezTo>
                <a:cubicBezTo>
                  <a:pt x="16685" y="5233"/>
                  <a:pt x="15790" y="5233"/>
                  <a:pt x="14762" y="4892"/>
                </a:cubicBezTo>
                <a:cubicBezTo>
                  <a:pt x="13733" y="4551"/>
                  <a:pt x="12526" y="3755"/>
                  <a:pt x="11542" y="3528"/>
                </a:cubicBezTo>
                <a:cubicBezTo>
                  <a:pt x="10558" y="3300"/>
                  <a:pt x="9887" y="3414"/>
                  <a:pt x="8859" y="3528"/>
                </a:cubicBezTo>
                <a:cubicBezTo>
                  <a:pt x="7830" y="3641"/>
                  <a:pt x="6265" y="2732"/>
                  <a:pt x="5371" y="4210"/>
                </a:cubicBezTo>
                <a:cubicBezTo>
                  <a:pt x="4476" y="5688"/>
                  <a:pt x="138" y="21376"/>
                  <a:pt x="4" y="21262"/>
                </a:cubicBezTo>
                <a:close/>
              </a:path>
            </a:pathLst>
          </a:custGeom>
          <a:gradFill flip="none" rotWithShape="1">
            <a:gsLst>
              <a:gs pos="0">
                <a:srgbClr val="F18672"/>
              </a:gs>
              <a:gs pos="7000">
                <a:srgbClr val="F18772"/>
              </a:gs>
              <a:gs pos="62000">
                <a:srgbClr val="F62300"/>
              </a:gs>
              <a:gs pos="100000">
                <a:srgbClr val="ED2200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1" name="Vrije vorm: vorm 184">
            <a:extLst>
              <a:ext uri="{FF2B5EF4-FFF2-40B4-BE49-F238E27FC236}">
                <a16:creationId xmlns:a16="http://schemas.microsoft.com/office/drawing/2014/main" id="{007837A2-8E22-405C-B826-3D02D9E2A845}"/>
              </a:ext>
            </a:extLst>
          </p:cNvPr>
          <p:cNvSpPr/>
          <p:nvPr/>
        </p:nvSpPr>
        <p:spPr>
          <a:xfrm rot="547736">
            <a:off x="7406779" y="7308022"/>
            <a:ext cx="161300" cy="46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263" extrusionOk="0">
                <a:moveTo>
                  <a:pt x="4" y="21262"/>
                </a:moveTo>
                <a:cubicBezTo>
                  <a:pt x="-130" y="21149"/>
                  <a:pt x="3135" y="6938"/>
                  <a:pt x="4566" y="3528"/>
                </a:cubicBezTo>
                <a:cubicBezTo>
                  <a:pt x="5997" y="117"/>
                  <a:pt x="7249" y="1367"/>
                  <a:pt x="8590" y="799"/>
                </a:cubicBezTo>
                <a:cubicBezTo>
                  <a:pt x="9932" y="231"/>
                  <a:pt x="11005" y="-224"/>
                  <a:pt x="12615" y="117"/>
                </a:cubicBezTo>
                <a:cubicBezTo>
                  <a:pt x="14225" y="458"/>
                  <a:pt x="18250" y="2846"/>
                  <a:pt x="18250" y="2846"/>
                </a:cubicBezTo>
                <a:lnTo>
                  <a:pt x="20933" y="4210"/>
                </a:lnTo>
                <a:cubicBezTo>
                  <a:pt x="21381" y="4892"/>
                  <a:pt x="21470" y="6711"/>
                  <a:pt x="20933" y="6938"/>
                </a:cubicBezTo>
                <a:cubicBezTo>
                  <a:pt x="20397" y="7166"/>
                  <a:pt x="18742" y="5915"/>
                  <a:pt x="17714" y="5574"/>
                </a:cubicBezTo>
                <a:cubicBezTo>
                  <a:pt x="16685" y="5233"/>
                  <a:pt x="15790" y="5233"/>
                  <a:pt x="14762" y="4892"/>
                </a:cubicBezTo>
                <a:cubicBezTo>
                  <a:pt x="13733" y="4551"/>
                  <a:pt x="12526" y="3755"/>
                  <a:pt x="11542" y="3528"/>
                </a:cubicBezTo>
                <a:cubicBezTo>
                  <a:pt x="10558" y="3300"/>
                  <a:pt x="9887" y="3414"/>
                  <a:pt x="8859" y="3528"/>
                </a:cubicBezTo>
                <a:cubicBezTo>
                  <a:pt x="7830" y="3641"/>
                  <a:pt x="6265" y="2732"/>
                  <a:pt x="5371" y="4210"/>
                </a:cubicBezTo>
                <a:cubicBezTo>
                  <a:pt x="4476" y="5688"/>
                  <a:pt x="138" y="21376"/>
                  <a:pt x="4" y="21262"/>
                </a:cubicBezTo>
                <a:close/>
              </a:path>
            </a:pathLst>
          </a:custGeom>
          <a:gradFill flip="none" rotWithShape="1">
            <a:gsLst>
              <a:gs pos="0">
                <a:srgbClr val="EAD7F4"/>
              </a:gs>
              <a:gs pos="35000">
                <a:srgbClr val="FFFFFF"/>
              </a:gs>
              <a:gs pos="46000">
                <a:srgbClr val="FFFFFF"/>
              </a:gs>
              <a:gs pos="57000">
                <a:srgbClr val="FCD8D3"/>
              </a:gs>
              <a:gs pos="100000">
                <a:srgbClr val="F69A8B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2" name="Vrije vorm: vorm 185">
            <a:extLst>
              <a:ext uri="{FF2B5EF4-FFF2-40B4-BE49-F238E27FC236}">
                <a16:creationId xmlns:a16="http://schemas.microsoft.com/office/drawing/2014/main" id="{3296A593-FE5C-457F-93CF-26361EF7246A}"/>
              </a:ext>
            </a:extLst>
          </p:cNvPr>
          <p:cNvSpPr/>
          <p:nvPr/>
        </p:nvSpPr>
        <p:spPr>
          <a:xfrm rot="21139125">
            <a:off x="7372941" y="7325069"/>
            <a:ext cx="58162" cy="34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3" extrusionOk="0">
                <a:moveTo>
                  <a:pt x="0" y="21113"/>
                </a:moveTo>
                <a:cubicBezTo>
                  <a:pt x="6508" y="13797"/>
                  <a:pt x="13015" y="6481"/>
                  <a:pt x="16615" y="2997"/>
                </a:cubicBezTo>
                <a:cubicBezTo>
                  <a:pt x="20215" y="-487"/>
                  <a:pt x="20907" y="-139"/>
                  <a:pt x="21600" y="210"/>
                </a:cubicBezTo>
              </a:path>
            </a:pathLst>
          </a:custGeom>
          <a:noFill/>
          <a:ln w="6350" cap="flat">
            <a:solidFill>
              <a:srgbClr val="E6DBF7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3" name="Vrije vorm: vorm 186">
            <a:extLst>
              <a:ext uri="{FF2B5EF4-FFF2-40B4-BE49-F238E27FC236}">
                <a16:creationId xmlns:a16="http://schemas.microsoft.com/office/drawing/2014/main" id="{13C8219B-5264-49A7-B808-756C5B5B3498}"/>
              </a:ext>
            </a:extLst>
          </p:cNvPr>
          <p:cNvSpPr/>
          <p:nvPr/>
        </p:nvSpPr>
        <p:spPr>
          <a:xfrm>
            <a:off x="7410710" y="7390935"/>
            <a:ext cx="33554" cy="66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120" y="14834"/>
                  <a:pt x="12240" y="8069"/>
                  <a:pt x="15840" y="4469"/>
                </a:cubicBezTo>
                <a:cubicBezTo>
                  <a:pt x="19440" y="869"/>
                  <a:pt x="20520" y="434"/>
                  <a:pt x="21600" y="0"/>
                </a:cubicBezTo>
              </a:path>
            </a:pathLst>
          </a:custGeom>
          <a:noFill/>
          <a:ln w="15875" cap="flat">
            <a:solidFill>
              <a:srgbClr val="F18773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pic>
        <p:nvPicPr>
          <p:cNvPr id="84" name="Afbeelding" descr="Afbeelding">
            <a:extLst>
              <a:ext uri="{FF2B5EF4-FFF2-40B4-BE49-F238E27FC236}">
                <a16:creationId xmlns:a16="http://schemas.microsoft.com/office/drawing/2014/main" id="{2E07A409-EC58-45E4-8905-091A908F964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46"/>
          <a:stretch>
            <a:fillRect/>
          </a:stretch>
        </p:blipFill>
        <p:spPr>
          <a:xfrm rot="20707255" flipH="1">
            <a:off x="6802593" y="8058066"/>
            <a:ext cx="1683581" cy="1073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89" y="0"/>
                </a:moveTo>
                <a:lnTo>
                  <a:pt x="0" y="1934"/>
                </a:lnTo>
                <a:lnTo>
                  <a:pt x="0" y="11060"/>
                </a:lnTo>
                <a:lnTo>
                  <a:pt x="2444" y="21600"/>
                </a:lnTo>
                <a:lnTo>
                  <a:pt x="21404" y="21600"/>
                </a:lnTo>
                <a:lnTo>
                  <a:pt x="21600" y="21489"/>
                </a:lnTo>
                <a:lnTo>
                  <a:pt x="21600" y="3502"/>
                </a:lnTo>
                <a:lnTo>
                  <a:pt x="20791" y="0"/>
                </a:lnTo>
                <a:lnTo>
                  <a:pt x="3389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ED70AE41-A343-4BB2-A5E5-E20AD8F1E759}"/>
              </a:ext>
            </a:extLst>
          </p:cNvPr>
          <p:cNvGrpSpPr>
            <a:grpSpLocks noChangeAspect="1"/>
          </p:cNvGrpSpPr>
          <p:nvPr/>
        </p:nvGrpSpPr>
        <p:grpSpPr>
          <a:xfrm>
            <a:off x="8023072" y="5985306"/>
            <a:ext cx="4903747" cy="3747809"/>
            <a:chOff x="7761249" y="2344459"/>
            <a:chExt cx="3589698" cy="2743516"/>
          </a:xfrm>
        </p:grpSpPr>
        <p:grpSp>
          <p:nvGrpSpPr>
            <p:cNvPr id="85" name="Groepeer">
              <a:extLst>
                <a:ext uri="{FF2B5EF4-FFF2-40B4-BE49-F238E27FC236}">
                  <a16:creationId xmlns:a16="http://schemas.microsoft.com/office/drawing/2014/main" id="{D29D4362-FFCE-4458-85E4-DF9FAF254A41}"/>
                </a:ext>
              </a:extLst>
            </p:cNvPr>
            <p:cNvGrpSpPr/>
            <p:nvPr/>
          </p:nvGrpSpPr>
          <p:grpSpPr>
            <a:xfrm>
              <a:off x="7761249" y="2344459"/>
              <a:ext cx="3589698" cy="2743516"/>
              <a:chOff x="485638" y="0"/>
              <a:chExt cx="3589697" cy="2743515"/>
            </a:xfrm>
          </p:grpSpPr>
          <p:sp>
            <p:nvSpPr>
              <p:cNvPr id="86" name="Ovaal 223">
                <a:extLst>
                  <a:ext uri="{FF2B5EF4-FFF2-40B4-BE49-F238E27FC236}">
                    <a16:creationId xmlns:a16="http://schemas.microsoft.com/office/drawing/2014/main" id="{3597BA53-2F96-456C-ACC9-7A5373F9614F}"/>
                  </a:ext>
                </a:extLst>
              </p:cNvPr>
              <p:cNvSpPr/>
              <p:nvPr/>
            </p:nvSpPr>
            <p:spPr>
              <a:xfrm>
                <a:off x="1315349" y="0"/>
                <a:ext cx="2520001" cy="2520001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FFFF"/>
                  </a:gs>
                  <a:gs pos="61000">
                    <a:srgbClr val="FFFDFB"/>
                  </a:gs>
                  <a:gs pos="88000">
                    <a:srgbClr val="F7E7E3"/>
                  </a:gs>
                  <a:gs pos="100000">
                    <a:srgbClr val="EFD3CB"/>
                  </a:gs>
                </a:gsLst>
                <a:lin ang="5400000" scaled="0"/>
              </a:gradFill>
              <a:ln w="15875" cap="flat">
                <a:solidFill>
                  <a:srgbClr val="F9EDEA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grpSp>
            <p:nvGrpSpPr>
              <p:cNvPr id="87" name="Groep 243">
                <a:extLst>
                  <a:ext uri="{FF2B5EF4-FFF2-40B4-BE49-F238E27FC236}">
                    <a16:creationId xmlns:a16="http://schemas.microsoft.com/office/drawing/2014/main" id="{DE607CB1-C2CB-4F3D-AA7E-FD40AB477A08}"/>
                  </a:ext>
                </a:extLst>
              </p:cNvPr>
              <p:cNvGrpSpPr/>
              <p:nvPr/>
            </p:nvGrpSpPr>
            <p:grpSpPr>
              <a:xfrm>
                <a:off x="2312101" y="1245755"/>
                <a:ext cx="1726939" cy="1497760"/>
                <a:chOff x="11744" y="13929"/>
                <a:chExt cx="1726937" cy="1497758"/>
              </a:xfrm>
            </p:grpSpPr>
            <p:pic>
              <p:nvPicPr>
                <p:cNvPr id="145" name="Afbeelding" descr="Afbeelding">
                  <a:extLst>
                    <a:ext uri="{FF2B5EF4-FFF2-40B4-BE49-F238E27FC236}">
                      <a16:creationId xmlns:a16="http://schemas.microsoft.com/office/drawing/2014/main" id="{CA91BC8C-117E-49F4-B2E9-AF0772C82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r="31133" b="13921"/>
                <a:stretch>
                  <a:fillRect/>
                </a:stretch>
              </p:blipFill>
              <p:spPr>
                <a:xfrm rot="19191464">
                  <a:off x="1248878" y="114250"/>
                  <a:ext cx="433209" cy="3338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146" name="Groep 224">
                  <a:extLst>
                    <a:ext uri="{FF2B5EF4-FFF2-40B4-BE49-F238E27FC236}">
                      <a16:creationId xmlns:a16="http://schemas.microsoft.com/office/drawing/2014/main" id="{60870ED8-4FBC-4301-8477-FA661220B644}"/>
                    </a:ext>
                  </a:extLst>
                </p:cNvPr>
                <p:cNvGrpSpPr/>
                <p:nvPr/>
              </p:nvGrpSpPr>
              <p:grpSpPr>
                <a:xfrm>
                  <a:off x="11744" y="281374"/>
                  <a:ext cx="1441556" cy="1230315"/>
                  <a:chOff x="11744" y="30649"/>
                  <a:chExt cx="1441554" cy="1230313"/>
                </a:xfrm>
              </p:grpSpPr>
              <p:pic>
                <p:nvPicPr>
                  <p:cNvPr id="147" name="Afbeelding" descr="Afbeelding">
                    <a:extLst>
                      <a:ext uri="{FF2B5EF4-FFF2-40B4-BE49-F238E27FC236}">
                        <a16:creationId xmlns:a16="http://schemas.microsoft.com/office/drawing/2014/main" id="{3BA0A62A-BBC7-4381-A93D-94CC2F4BC8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rcRect l="47353" b="23836"/>
                  <a:stretch>
                    <a:fillRect/>
                  </a:stretch>
                </p:blipFill>
                <p:spPr>
                  <a:xfrm rot="19191464">
                    <a:off x="67963" y="893592"/>
                    <a:ext cx="331178" cy="29541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48" name="Afbeelding" descr="Afbeelding">
                    <a:extLst>
                      <a:ext uri="{FF2B5EF4-FFF2-40B4-BE49-F238E27FC236}">
                        <a16:creationId xmlns:a16="http://schemas.microsoft.com/office/drawing/2014/main" id="{C45DFAE0-9084-4E06-830D-E980E10D7F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artisticGlass/>
                            </a14:imgEffect>
                          </a14:imgLayer>
                        </a14:imgProps>
                      </a:ext>
                    </a:extLst>
                  </a:blip>
                  <a:srcRect b="1"/>
                  <a:stretch>
                    <a:fillRect/>
                  </a:stretch>
                </p:blipFill>
                <p:spPr>
                  <a:xfrm rot="19191464">
                    <a:off x="301310" y="584423"/>
                    <a:ext cx="629050" cy="38785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49" name="Afbeelding" descr="Afbeelding">
                    <a:extLst>
                      <a:ext uri="{FF2B5EF4-FFF2-40B4-BE49-F238E27FC236}">
                        <a16:creationId xmlns:a16="http://schemas.microsoft.com/office/drawing/2014/main" id="{8BB2E8D2-7EE5-45D3-92A4-B98A74D965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artisticGlass/>
                            </a14:imgEffect>
                          </a14:imgLayer>
                        </a14:imgProps>
                      </a:ext>
                    </a:extLst>
                  </a:blip>
                  <a:srcRect b="1"/>
                  <a:stretch>
                    <a:fillRect/>
                  </a:stretch>
                </p:blipFill>
                <p:spPr>
                  <a:xfrm rot="19191464">
                    <a:off x="773315" y="187739"/>
                    <a:ext cx="629050" cy="38785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88" name="Rechthoek 242">
                <a:extLst>
                  <a:ext uri="{FF2B5EF4-FFF2-40B4-BE49-F238E27FC236}">
                    <a16:creationId xmlns:a16="http://schemas.microsoft.com/office/drawing/2014/main" id="{891EEF9E-ACF9-40FB-BF09-4699AF636CC0}"/>
                  </a:ext>
                </a:extLst>
              </p:cNvPr>
              <p:cNvSpPr/>
              <p:nvPr/>
            </p:nvSpPr>
            <p:spPr>
              <a:xfrm rot="19136338">
                <a:off x="2720219" y="2086150"/>
                <a:ext cx="1355116" cy="266078"/>
              </a:xfrm>
              <a:prstGeom prst="rect">
                <a:avLst/>
              </a:prstGeom>
              <a:solidFill>
                <a:srgbClr val="CBE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sp>
            <p:nvSpPr>
              <p:cNvPr id="89" name="Ovaal 228">
                <a:extLst>
                  <a:ext uri="{FF2B5EF4-FFF2-40B4-BE49-F238E27FC236}">
                    <a16:creationId xmlns:a16="http://schemas.microsoft.com/office/drawing/2014/main" id="{D1FD992F-0E71-4077-8C2E-8956E5B04CB9}"/>
                  </a:ext>
                </a:extLst>
              </p:cNvPr>
              <p:cNvSpPr/>
              <p:nvPr/>
            </p:nvSpPr>
            <p:spPr>
              <a:xfrm>
                <a:off x="1186560" y="21698"/>
                <a:ext cx="2789658" cy="2628239"/>
              </a:xfrm>
              <a:prstGeom prst="ellipse">
                <a:avLst/>
              </a:prstGeom>
              <a:noFill/>
              <a:ln w="3587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 dirty="0"/>
              </a:p>
            </p:txBody>
          </p:sp>
          <p:sp>
            <p:nvSpPr>
              <p:cNvPr id="90" name="Ovaal 231">
                <a:extLst>
                  <a:ext uri="{FF2B5EF4-FFF2-40B4-BE49-F238E27FC236}">
                    <a16:creationId xmlns:a16="http://schemas.microsoft.com/office/drawing/2014/main" id="{0F26BC9E-ED92-48B7-8EEC-92EC94D97A7D}"/>
                  </a:ext>
                </a:extLst>
              </p:cNvPr>
              <p:cNvSpPr/>
              <p:nvPr/>
            </p:nvSpPr>
            <p:spPr>
              <a:xfrm>
                <a:off x="1355936" y="168487"/>
                <a:ext cx="2459580" cy="2351512"/>
              </a:xfrm>
              <a:prstGeom prst="ellipse">
                <a:avLst/>
              </a:prstGeom>
              <a:noFill/>
              <a:ln w="15875" cap="flat">
                <a:solidFill>
                  <a:srgbClr val="1684D6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sp>
            <p:nvSpPr>
              <p:cNvPr id="92" name="Rechte verbindingslijn 202">
                <a:extLst>
                  <a:ext uri="{FF2B5EF4-FFF2-40B4-BE49-F238E27FC236}">
                    <a16:creationId xmlns:a16="http://schemas.microsoft.com/office/drawing/2014/main" id="{FC9068FF-B778-4F86-BA33-3AD06544FBF8}"/>
                  </a:ext>
                </a:extLst>
              </p:cNvPr>
              <p:cNvSpPr/>
              <p:nvPr/>
            </p:nvSpPr>
            <p:spPr>
              <a:xfrm flipH="1" flipV="1">
                <a:off x="485638" y="2025559"/>
                <a:ext cx="2002267" cy="446930"/>
              </a:xfrm>
              <a:prstGeom prst="line">
                <a:avLst/>
              </a:prstGeom>
              <a:noFill/>
              <a:ln w="9525" cap="flat">
                <a:solidFill>
                  <a:srgbClr val="1684D6"/>
                </a:solidFill>
                <a:prstDash val="dash"/>
                <a:round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8" name="Rechte verbindingslijn 203">
                <a:extLst>
                  <a:ext uri="{FF2B5EF4-FFF2-40B4-BE49-F238E27FC236}">
                    <a16:creationId xmlns:a16="http://schemas.microsoft.com/office/drawing/2014/main" id="{685E0A21-8639-4882-9D88-41F08BFB4E82}"/>
                  </a:ext>
                </a:extLst>
              </p:cNvPr>
              <p:cNvSpPr/>
              <p:nvPr/>
            </p:nvSpPr>
            <p:spPr>
              <a:xfrm flipV="1">
                <a:off x="489996" y="282052"/>
                <a:ext cx="1554412" cy="1183835"/>
              </a:xfrm>
              <a:prstGeom prst="line">
                <a:avLst/>
              </a:prstGeom>
              <a:noFill/>
              <a:ln w="9525" cap="flat">
                <a:solidFill>
                  <a:srgbClr val="1684D6"/>
                </a:solidFill>
                <a:prstDash val="dash"/>
                <a:round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endParaRPr sz="1920" dirty="0"/>
              </a:p>
            </p:txBody>
          </p:sp>
        </p:grpSp>
        <p:pic>
          <p:nvPicPr>
            <p:cNvPr id="155" name="Afbeelding 154">
              <a:extLst>
                <a:ext uri="{FF2B5EF4-FFF2-40B4-BE49-F238E27FC236}">
                  <a16:creationId xmlns:a16="http://schemas.microsoft.com/office/drawing/2014/main" id="{C77B5D02-3EF3-480F-B53D-74F9770EE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1769">
              <a:off x="9921954" y="3206031"/>
              <a:ext cx="607070" cy="612442"/>
            </a:xfrm>
            <a:prstGeom prst="rect">
              <a:avLst/>
            </a:prstGeom>
            <a:effectLst>
              <a:glow rad="546100">
                <a:srgbClr val="FF0000">
                  <a:alpha val="45000"/>
                </a:srgbClr>
              </a:glow>
            </a:effectLst>
          </p:spPr>
        </p:pic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21B7C659-B6AA-4DC9-91BD-F81BC9032E2D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9859748" y="7869537"/>
            <a:ext cx="1129661" cy="1299712"/>
            <a:chOff x="566754" y="160433"/>
            <a:chExt cx="2316386" cy="2665083"/>
          </a:xfrm>
        </p:grpSpPr>
        <p:pic>
          <p:nvPicPr>
            <p:cNvPr id="118" name="Afbeelding 117">
              <a:extLst>
                <a:ext uri="{FF2B5EF4-FFF2-40B4-BE49-F238E27FC236}">
                  <a16:creationId xmlns:a16="http://schemas.microsoft.com/office/drawing/2014/main" id="{F23EEAB7-1010-49B9-B002-A4EF2413A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44809" y="160433"/>
              <a:ext cx="2038331" cy="2158065"/>
            </a:xfrm>
            <a:prstGeom prst="rect">
              <a:avLst/>
            </a:prstGeom>
          </p:spPr>
        </p:pic>
        <p:pic>
          <p:nvPicPr>
            <p:cNvPr id="142" name="Afbeelding 141">
              <a:extLst>
                <a:ext uri="{FF2B5EF4-FFF2-40B4-BE49-F238E27FC236}">
                  <a16:creationId xmlns:a16="http://schemas.microsoft.com/office/drawing/2014/main" id="{E07C78CB-EE89-4A98-BD98-1B92B0998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B8E7DC0-C2C0-4719-B7EA-55ECB7260578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A8DB0B1-D3D5-4F80-BC4B-74DA7C7BA2FB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61AFE36D-78B5-4AA2-AE7D-7B4EF0F7B2CB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4536112" y="5723227"/>
            <a:ext cx="1578244" cy="1836719"/>
            <a:chOff x="566754" y="177064"/>
            <a:chExt cx="2275745" cy="2648452"/>
          </a:xfrm>
        </p:grpSpPr>
        <p:pic>
          <p:nvPicPr>
            <p:cNvPr id="164" name="Afbeelding 163">
              <a:extLst>
                <a:ext uri="{FF2B5EF4-FFF2-40B4-BE49-F238E27FC236}">
                  <a16:creationId xmlns:a16="http://schemas.microsoft.com/office/drawing/2014/main" id="{00BA9488-590A-422F-A404-92F1C33E7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65" name="Afbeelding 164">
              <a:extLst>
                <a:ext uri="{FF2B5EF4-FFF2-40B4-BE49-F238E27FC236}">
                  <a16:creationId xmlns:a16="http://schemas.microsoft.com/office/drawing/2014/main" id="{AFD9FB0F-F0E7-417E-83FF-5B0AF920F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0EA7906-2AA6-4931-B73A-A2016B89022D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A8774EF4-3061-4186-96C2-5E6EC6B73BED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72F99786-4DB9-4AD9-A11E-437EF105B0EA}"/>
              </a:ext>
            </a:extLst>
          </p:cNvPr>
          <p:cNvGrpSpPr>
            <a:grpSpLocks noChangeAspect="1"/>
          </p:cNvGrpSpPr>
          <p:nvPr/>
        </p:nvGrpSpPr>
        <p:grpSpPr>
          <a:xfrm rot="5925364">
            <a:off x="4274171" y="7064882"/>
            <a:ext cx="911009" cy="1060208"/>
            <a:chOff x="566754" y="177064"/>
            <a:chExt cx="2275745" cy="2648452"/>
          </a:xfrm>
        </p:grpSpPr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C252F3FA-A016-48B3-A7A9-B48079AB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79" name="Afbeelding 178">
              <a:extLst>
                <a:ext uri="{FF2B5EF4-FFF2-40B4-BE49-F238E27FC236}">
                  <a16:creationId xmlns:a16="http://schemas.microsoft.com/office/drawing/2014/main" id="{AD73915F-93B7-4BC0-976B-7CFCCD7E6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91961E61-E8DE-4C56-9CE5-19498206F193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8D07CC60-D001-40E3-9467-9D6BC2D2C562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84" name="Groep 183">
            <a:extLst>
              <a:ext uri="{FF2B5EF4-FFF2-40B4-BE49-F238E27FC236}">
                <a16:creationId xmlns:a16="http://schemas.microsoft.com/office/drawing/2014/main" id="{76CE7982-6534-4F42-A1FE-ACDF1D8E5075}"/>
              </a:ext>
            </a:extLst>
          </p:cNvPr>
          <p:cNvGrpSpPr>
            <a:grpSpLocks noChangeAspect="1"/>
          </p:cNvGrpSpPr>
          <p:nvPr/>
        </p:nvGrpSpPr>
        <p:grpSpPr>
          <a:xfrm rot="17461365">
            <a:off x="4950740" y="7891569"/>
            <a:ext cx="653491" cy="760516"/>
            <a:chOff x="566754" y="177064"/>
            <a:chExt cx="2275745" cy="2648452"/>
          </a:xfrm>
        </p:grpSpPr>
        <p:pic>
          <p:nvPicPr>
            <p:cNvPr id="186" name="Afbeelding 185">
              <a:extLst>
                <a:ext uri="{FF2B5EF4-FFF2-40B4-BE49-F238E27FC236}">
                  <a16:creationId xmlns:a16="http://schemas.microsoft.com/office/drawing/2014/main" id="{AE51B652-4799-4203-9F0D-E71E98B2F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87" name="Afbeelding 186">
              <a:extLst>
                <a:ext uri="{FF2B5EF4-FFF2-40B4-BE49-F238E27FC236}">
                  <a16:creationId xmlns:a16="http://schemas.microsoft.com/office/drawing/2014/main" id="{5B23B029-D375-44EB-9DC2-4DBA2788A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61864ADA-5707-4E6A-B163-A83DCD4E1EC3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6AD79FD8-324C-4B40-8BA1-F79326E3EBAD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95" name="Groep 194">
            <a:extLst>
              <a:ext uri="{FF2B5EF4-FFF2-40B4-BE49-F238E27FC236}">
                <a16:creationId xmlns:a16="http://schemas.microsoft.com/office/drawing/2014/main" id="{455BC37C-DF4B-48CC-9D2A-1003E4B40200}"/>
              </a:ext>
            </a:extLst>
          </p:cNvPr>
          <p:cNvGrpSpPr>
            <a:grpSpLocks noChangeAspect="1"/>
          </p:cNvGrpSpPr>
          <p:nvPr/>
        </p:nvGrpSpPr>
        <p:grpSpPr>
          <a:xfrm rot="8870431">
            <a:off x="5725057" y="8089520"/>
            <a:ext cx="505125" cy="587851"/>
            <a:chOff x="566754" y="177064"/>
            <a:chExt cx="2275745" cy="2648452"/>
          </a:xfrm>
        </p:grpSpPr>
        <p:pic>
          <p:nvPicPr>
            <p:cNvPr id="200" name="Afbeelding 199">
              <a:extLst>
                <a:ext uri="{FF2B5EF4-FFF2-40B4-BE49-F238E27FC236}">
                  <a16:creationId xmlns:a16="http://schemas.microsoft.com/office/drawing/2014/main" id="{E79BDC75-8708-4B4A-AB44-76B9F1F69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201" name="Afbeelding 200">
              <a:extLst>
                <a:ext uri="{FF2B5EF4-FFF2-40B4-BE49-F238E27FC236}">
                  <a16:creationId xmlns:a16="http://schemas.microsoft.com/office/drawing/2014/main" id="{0521A864-23A6-4B12-A0F4-CF1D8E5DC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06" name="Rechthoek 205">
              <a:extLst>
                <a:ext uri="{FF2B5EF4-FFF2-40B4-BE49-F238E27FC236}">
                  <a16:creationId xmlns:a16="http://schemas.microsoft.com/office/drawing/2014/main" id="{94007F30-9B96-4862-BE2A-0D6995732892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314FC6AA-FDD0-4C06-A80B-A9DCEF4B3643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209" name="Groep 208">
            <a:extLst>
              <a:ext uri="{FF2B5EF4-FFF2-40B4-BE49-F238E27FC236}">
                <a16:creationId xmlns:a16="http://schemas.microsoft.com/office/drawing/2014/main" id="{11BE3EA2-9368-48D9-862A-567BEAB7ACBE}"/>
              </a:ext>
            </a:extLst>
          </p:cNvPr>
          <p:cNvGrpSpPr>
            <a:grpSpLocks noChangeAspect="1"/>
          </p:cNvGrpSpPr>
          <p:nvPr/>
        </p:nvGrpSpPr>
        <p:grpSpPr>
          <a:xfrm rot="2917989">
            <a:off x="6277933" y="8124810"/>
            <a:ext cx="291880" cy="339682"/>
            <a:chOff x="566754" y="177064"/>
            <a:chExt cx="2275745" cy="2648452"/>
          </a:xfrm>
        </p:grpSpPr>
        <p:pic>
          <p:nvPicPr>
            <p:cNvPr id="210" name="Afbeelding 209">
              <a:extLst>
                <a:ext uri="{FF2B5EF4-FFF2-40B4-BE49-F238E27FC236}">
                  <a16:creationId xmlns:a16="http://schemas.microsoft.com/office/drawing/2014/main" id="{C1581C42-AEE1-493F-9DE5-A05A7F9E1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211" name="Afbeelding 210">
              <a:extLst>
                <a:ext uri="{FF2B5EF4-FFF2-40B4-BE49-F238E27FC236}">
                  <a16:creationId xmlns:a16="http://schemas.microsoft.com/office/drawing/2014/main" id="{C15E14B9-5689-4505-8138-5F40BE5BF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E2C35FBB-8E33-41EE-89DF-E42C56A7ED25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63AA9ED1-759C-4E47-8C4B-E03B60C7868B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sp>
        <p:nvSpPr>
          <p:cNvPr id="221" name="Tekstvak 220">
            <a:extLst>
              <a:ext uri="{FF2B5EF4-FFF2-40B4-BE49-F238E27FC236}">
                <a16:creationId xmlns:a16="http://schemas.microsoft.com/office/drawing/2014/main" id="{9272559F-7A69-43C8-8C1B-FC1063096924}"/>
              </a:ext>
            </a:extLst>
          </p:cNvPr>
          <p:cNvSpPr txBox="1"/>
          <p:nvPr/>
        </p:nvSpPr>
        <p:spPr>
          <a:xfrm>
            <a:off x="4022512" y="5360545"/>
            <a:ext cx="1380878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 err="1"/>
              <a:t>IgA</a:t>
            </a:r>
            <a:endParaRPr lang="nl-NL" sz="4551" dirty="0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A2677E51-0144-48F7-8449-E4D4B78B02FC}"/>
              </a:ext>
            </a:extLst>
          </p:cNvPr>
          <p:cNvSpPr/>
          <p:nvPr/>
        </p:nvSpPr>
        <p:spPr>
          <a:xfrm rot="16200000" flipH="1">
            <a:off x="4368712" y="4894518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5B24D5B-1806-4D91-BB05-63D4134F168B}"/>
              </a:ext>
            </a:extLst>
          </p:cNvPr>
          <p:cNvGrpSpPr/>
          <p:nvPr/>
        </p:nvGrpSpPr>
        <p:grpSpPr>
          <a:xfrm>
            <a:off x="5711383" y="2657582"/>
            <a:ext cx="746153" cy="904587"/>
            <a:chOff x="7795993" y="370690"/>
            <a:chExt cx="713820" cy="842308"/>
          </a:xfrm>
        </p:grpSpPr>
        <p:pic>
          <p:nvPicPr>
            <p:cNvPr id="223" name="Afbeelding" descr="Afbeelding">
              <a:extLst>
                <a:ext uri="{FF2B5EF4-FFF2-40B4-BE49-F238E27FC236}">
                  <a16:creationId xmlns:a16="http://schemas.microsoft.com/office/drawing/2014/main" id="{706916F4-FAE0-420D-93BA-D3342D64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 l="14454" t="23236" r="36575" b="63144"/>
            <a:stretch>
              <a:fillRect/>
            </a:stretch>
          </p:blipFill>
          <p:spPr>
            <a:xfrm rot="2083738" flipH="1">
              <a:off x="7795993" y="888731"/>
              <a:ext cx="330979" cy="324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Afbeelding" descr="Afbeelding">
              <a:extLst>
                <a:ext uri="{FF2B5EF4-FFF2-40B4-BE49-F238E27FC236}">
                  <a16:creationId xmlns:a16="http://schemas.microsoft.com/office/drawing/2014/main" id="{92ED607D-1295-4BB9-ABC0-EB4F9DACA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 b="75748"/>
            <a:stretch>
              <a:fillRect/>
            </a:stretch>
          </p:blipFill>
          <p:spPr>
            <a:xfrm rot="2083738" flipH="1">
              <a:off x="7829068" y="370690"/>
              <a:ext cx="680745" cy="581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5" name="Afbeelding 224" descr="Afbeelding met tekst&#10;&#10;Automatisch gegenereerde beschrijving">
            <a:extLst>
              <a:ext uri="{FF2B5EF4-FFF2-40B4-BE49-F238E27FC236}">
                <a16:creationId xmlns:a16="http://schemas.microsoft.com/office/drawing/2014/main" id="{DC51E006-7AE4-40A5-9606-869B3463989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5" r="-2800"/>
          <a:stretch/>
        </p:blipFill>
        <p:spPr>
          <a:xfrm>
            <a:off x="4441366" y="2578781"/>
            <a:ext cx="910750" cy="1881355"/>
          </a:xfrm>
          <a:prstGeom prst="rect">
            <a:avLst/>
          </a:prstGeom>
        </p:spPr>
      </p:pic>
      <p:sp>
        <p:nvSpPr>
          <p:cNvPr id="76" name="Tekstvak 75">
            <a:extLst>
              <a:ext uri="{FF2B5EF4-FFF2-40B4-BE49-F238E27FC236}">
                <a16:creationId xmlns:a16="http://schemas.microsoft.com/office/drawing/2014/main" id="{CB40CEAC-7FB8-40AD-8DC1-63D9E9E39867}"/>
              </a:ext>
            </a:extLst>
          </p:cNvPr>
          <p:cNvSpPr txBox="1"/>
          <p:nvPr/>
        </p:nvSpPr>
        <p:spPr>
          <a:xfrm>
            <a:off x="4090697" y="1855368"/>
            <a:ext cx="2950204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B cellen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D4AD8E6-79E2-4ADE-B87A-FAA924027133}"/>
              </a:ext>
            </a:extLst>
          </p:cNvPr>
          <p:cNvSpPr/>
          <p:nvPr/>
        </p:nvSpPr>
        <p:spPr>
          <a:xfrm rot="2221283">
            <a:off x="11094100" y="8572947"/>
            <a:ext cx="214679" cy="109911"/>
          </a:xfrm>
          <a:prstGeom prst="rect">
            <a:avLst/>
          </a:prstGeom>
          <a:solidFill>
            <a:srgbClr val="F9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825D189-4F8B-4D72-844B-0E08117B04EA}"/>
              </a:ext>
            </a:extLst>
          </p:cNvPr>
          <p:cNvSpPr/>
          <p:nvPr/>
        </p:nvSpPr>
        <p:spPr>
          <a:xfrm>
            <a:off x="4065857" y="1983512"/>
            <a:ext cx="2950204" cy="25537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3A7B1490-DD39-46E2-851C-D6F8EC0A4FF4}"/>
              </a:ext>
            </a:extLst>
          </p:cNvPr>
          <p:cNvSpPr txBox="1"/>
          <p:nvPr/>
        </p:nvSpPr>
        <p:spPr>
          <a:xfrm>
            <a:off x="5270867" y="830049"/>
            <a:ext cx="138087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68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3" name="Pijl: rechts 82">
            <a:extLst>
              <a:ext uri="{FF2B5EF4-FFF2-40B4-BE49-F238E27FC236}">
                <a16:creationId xmlns:a16="http://schemas.microsoft.com/office/drawing/2014/main" id="{D850759A-61F4-4541-BE64-443F17D68F85}"/>
              </a:ext>
            </a:extLst>
          </p:cNvPr>
          <p:cNvSpPr/>
          <p:nvPr/>
        </p:nvSpPr>
        <p:spPr>
          <a:xfrm rot="16200000" flipH="1">
            <a:off x="4973615" y="1352131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99" name="Pijl: rechts 98">
            <a:extLst>
              <a:ext uri="{FF2B5EF4-FFF2-40B4-BE49-F238E27FC236}">
                <a16:creationId xmlns:a16="http://schemas.microsoft.com/office/drawing/2014/main" id="{EF102A0A-EA47-452A-8171-8C81E474B8DE}"/>
              </a:ext>
            </a:extLst>
          </p:cNvPr>
          <p:cNvSpPr/>
          <p:nvPr/>
        </p:nvSpPr>
        <p:spPr>
          <a:xfrm rot="16200000" flipH="1">
            <a:off x="6173484" y="4903040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cxnSp>
        <p:nvCxnSpPr>
          <p:cNvPr id="93" name="Rechte verbindingslijn met pijl 92">
            <a:extLst>
              <a:ext uri="{FF2B5EF4-FFF2-40B4-BE49-F238E27FC236}">
                <a16:creationId xmlns:a16="http://schemas.microsoft.com/office/drawing/2014/main" id="{839A3605-896B-48FB-899A-6FD9AFBAD2B8}"/>
              </a:ext>
            </a:extLst>
          </p:cNvPr>
          <p:cNvCxnSpPr>
            <a:cxnSpLocks/>
          </p:cNvCxnSpPr>
          <p:nvPr/>
        </p:nvCxnSpPr>
        <p:spPr>
          <a:xfrm flipH="1">
            <a:off x="3419213" y="2522128"/>
            <a:ext cx="60329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1" name="Tabel 20">
            <a:extLst>
              <a:ext uri="{FF2B5EF4-FFF2-40B4-BE49-F238E27FC236}">
                <a16:creationId xmlns:a16="http://schemas.microsoft.com/office/drawing/2014/main" id="{F4BEF04A-DDCE-485B-BB64-FA81FEE9ECE0}"/>
              </a:ext>
            </a:extLst>
          </p:cNvPr>
          <p:cNvGraphicFramePr>
            <a:graphicFrameLocks noGrp="1"/>
          </p:cNvGraphicFramePr>
          <p:nvPr/>
        </p:nvGraphicFramePr>
        <p:xfrm>
          <a:off x="277122" y="2260530"/>
          <a:ext cx="2995879" cy="137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879">
                  <a:extLst>
                    <a:ext uri="{9D8B030D-6E8A-4147-A177-3AD203B41FA5}">
                      <a16:colId xmlns:a16="http://schemas.microsoft.com/office/drawing/2014/main" val="3231643660"/>
                    </a:ext>
                  </a:extLst>
                </a:gridCol>
              </a:tblGrid>
              <a:tr h="508602">
                <a:tc>
                  <a:txBody>
                    <a:bodyPr/>
                    <a:lstStyle/>
                    <a:p>
                      <a:pPr algn="l"/>
                      <a:r>
                        <a:rPr lang="nl-N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Immuuncellen</a:t>
                      </a:r>
                      <a:r>
                        <a:rPr lang="nl-N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darm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26527163"/>
                  </a:ext>
                </a:extLst>
              </a:tr>
              <a:tr h="508602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Nefecon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907397924"/>
                  </a:ext>
                </a:extLst>
              </a:tr>
            </a:tbl>
          </a:graphicData>
        </a:graphic>
      </p:graphicFrame>
      <p:cxnSp>
        <p:nvCxnSpPr>
          <p:cNvPr id="120" name="Rechte verbindingslijn met pijl 119">
            <a:extLst>
              <a:ext uri="{FF2B5EF4-FFF2-40B4-BE49-F238E27FC236}">
                <a16:creationId xmlns:a16="http://schemas.microsoft.com/office/drawing/2014/main" id="{B4B41AA1-73B3-4F1D-952F-715D04E489F8}"/>
              </a:ext>
            </a:extLst>
          </p:cNvPr>
          <p:cNvCxnSpPr>
            <a:cxnSpLocks/>
          </p:cNvCxnSpPr>
          <p:nvPr/>
        </p:nvCxnSpPr>
        <p:spPr>
          <a:xfrm flipH="1">
            <a:off x="3419212" y="4174547"/>
            <a:ext cx="60329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Text Box 1">
            <a:extLst>
              <a:ext uri="{FF2B5EF4-FFF2-40B4-BE49-F238E27FC236}">
                <a16:creationId xmlns:a16="http://schemas.microsoft.com/office/drawing/2014/main" id="{E4866162-7402-4D2E-B25C-AF9F1B702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933888" algn="l"/>
                <a:tab pos="1867774" algn="l"/>
                <a:tab pos="2801661" algn="l"/>
                <a:tab pos="3735549" algn="l"/>
                <a:tab pos="4669435" algn="l"/>
                <a:tab pos="5603323" algn="l"/>
                <a:tab pos="6537211" algn="l"/>
                <a:tab pos="7471098" algn="l"/>
                <a:tab pos="8404984" algn="l"/>
                <a:tab pos="9338872" algn="l"/>
                <a:tab pos="10272760" algn="l"/>
                <a:tab pos="11206646" algn="l"/>
              </a:tabLst>
            </a:pP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Potentiele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nieuwe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behandelingen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voor IgA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nefropathie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die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onderzocht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worden</a:t>
            </a:r>
            <a:endParaRPr lang="en-GB" sz="3413" dirty="0">
              <a:latin typeface="Arial" pitchFamily="34" charset="0"/>
              <a:ea typeface="msgothic" charset="0"/>
              <a:cs typeface="msgothic" charset="0"/>
            </a:endParaRP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7AB934BF-510E-46DF-9C39-180228D13395}"/>
              </a:ext>
            </a:extLst>
          </p:cNvPr>
          <p:cNvGraphicFramePr>
            <a:graphicFrameLocks noGrp="1"/>
          </p:cNvGraphicFramePr>
          <p:nvPr/>
        </p:nvGraphicFramePr>
        <p:xfrm>
          <a:off x="260429" y="4037377"/>
          <a:ext cx="2950204" cy="396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04">
                  <a:extLst>
                    <a:ext uri="{9D8B030D-6E8A-4147-A177-3AD203B41FA5}">
                      <a16:colId xmlns:a16="http://schemas.microsoft.com/office/drawing/2014/main" val="2375844572"/>
                    </a:ext>
                  </a:extLst>
                </a:gridCol>
              </a:tblGrid>
              <a:tr h="420518">
                <a:tc>
                  <a:txBody>
                    <a:bodyPr/>
                    <a:lstStyle/>
                    <a:p>
                      <a:pPr algn="l"/>
                      <a:r>
                        <a:rPr lang="nl-N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cellen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039517022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Atacicept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671527679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Telitacicept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407378977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BION-1301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109211245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VIS649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74839699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Felzartamab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151177740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Blisibimod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36959892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Fostamatinib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141852948"/>
                  </a:ext>
                </a:extLst>
              </a:tr>
            </a:tbl>
          </a:graphicData>
        </a:graphic>
      </p:graphicFrame>
      <p:sp>
        <p:nvSpPr>
          <p:cNvPr id="101" name="Tekstvak 100">
            <a:extLst>
              <a:ext uri="{FF2B5EF4-FFF2-40B4-BE49-F238E27FC236}">
                <a16:creationId xmlns:a16="http://schemas.microsoft.com/office/drawing/2014/main" id="{0CCB62D1-F2E3-4B03-9183-35F9015CCBEE}"/>
              </a:ext>
            </a:extLst>
          </p:cNvPr>
          <p:cNvSpPr txBox="1"/>
          <p:nvPr/>
        </p:nvSpPr>
        <p:spPr>
          <a:xfrm>
            <a:off x="6138421" y="5438225"/>
            <a:ext cx="1380878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IgG</a:t>
            </a:r>
          </a:p>
        </p:txBody>
      </p:sp>
      <p:pic>
        <p:nvPicPr>
          <p:cNvPr id="102" name="Afbeelding 101" descr="Afbeelding met toiletbenodigdheden, cosmetisch&#10;&#10;Automatisch gegenereerde beschrijving">
            <a:extLst>
              <a:ext uri="{FF2B5EF4-FFF2-40B4-BE49-F238E27FC236}">
                <a16:creationId xmlns:a16="http://schemas.microsoft.com/office/drawing/2014/main" id="{0111F4E4-3B4F-4F0C-9F5F-7730FF2E239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43" y="3501631"/>
            <a:ext cx="88318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Afbeelding" descr="Afbeelding">
            <a:extLst>
              <a:ext uri="{FF2B5EF4-FFF2-40B4-BE49-F238E27FC236}">
                <a16:creationId xmlns:a16="http://schemas.microsoft.com/office/drawing/2014/main" id="{6963A69E-20BA-4454-B143-EAE416F9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81" y="6469466"/>
            <a:ext cx="3439489" cy="22614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6" name="Rechthoek">
            <a:extLst>
              <a:ext uri="{FF2B5EF4-FFF2-40B4-BE49-F238E27FC236}">
                <a16:creationId xmlns:a16="http://schemas.microsoft.com/office/drawing/2014/main" id="{CFCD057C-4979-40BF-B969-6278A754D8BD}"/>
              </a:ext>
            </a:extLst>
          </p:cNvPr>
          <p:cNvSpPr/>
          <p:nvPr/>
        </p:nvSpPr>
        <p:spPr>
          <a:xfrm>
            <a:off x="4307602" y="6488088"/>
            <a:ext cx="3026965" cy="246204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>
              <a:defRPr sz="9600"/>
            </a:pPr>
            <a:endParaRPr sz="10240"/>
          </a:p>
        </p:txBody>
      </p:sp>
      <p:sp>
        <p:nvSpPr>
          <p:cNvPr id="97" name="Rechthoek">
            <a:extLst>
              <a:ext uri="{FF2B5EF4-FFF2-40B4-BE49-F238E27FC236}">
                <a16:creationId xmlns:a16="http://schemas.microsoft.com/office/drawing/2014/main" id="{92475334-DEA7-45CC-A22D-C7A7E049B7D3}"/>
              </a:ext>
            </a:extLst>
          </p:cNvPr>
          <p:cNvSpPr/>
          <p:nvPr/>
        </p:nvSpPr>
        <p:spPr>
          <a:xfrm rot="1370858">
            <a:off x="7144532" y="7225630"/>
            <a:ext cx="262263" cy="34530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>
              <a:defRPr sz="9600"/>
            </a:pPr>
            <a:endParaRPr sz="10240"/>
          </a:p>
        </p:txBody>
      </p:sp>
      <p:pic>
        <p:nvPicPr>
          <p:cNvPr id="98" name="Afbeelding" descr="Afbeelding">
            <a:extLst>
              <a:ext uri="{FF2B5EF4-FFF2-40B4-BE49-F238E27FC236}">
                <a16:creationId xmlns:a16="http://schemas.microsoft.com/office/drawing/2014/main" id="{02704AA4-8C71-46D6-9916-647491B3FD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287"/>
          <a:stretch>
            <a:fillRect/>
          </a:stretch>
        </p:blipFill>
        <p:spPr>
          <a:xfrm rot="5400000" flipH="1">
            <a:off x="5977264" y="7184629"/>
            <a:ext cx="1375930" cy="16072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D37AA2F-91F0-42AD-AFF9-D63642D1FB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t="28354"/>
          <a:stretch/>
        </p:blipFill>
        <p:spPr>
          <a:xfrm rot="1668978" flipH="1">
            <a:off x="6851001" y="7257836"/>
            <a:ext cx="521506" cy="276085"/>
          </a:xfrm>
          <a:prstGeom prst="rect">
            <a:avLst/>
          </a:prstGeom>
        </p:spPr>
      </p:pic>
      <p:sp>
        <p:nvSpPr>
          <p:cNvPr id="94" name="Gelijkbenige driehoek 166">
            <a:extLst>
              <a:ext uri="{FF2B5EF4-FFF2-40B4-BE49-F238E27FC236}">
                <a16:creationId xmlns:a16="http://schemas.microsoft.com/office/drawing/2014/main" id="{91B9E661-C721-4FB0-AC02-754AE5EAD320}"/>
              </a:ext>
            </a:extLst>
          </p:cNvPr>
          <p:cNvSpPr/>
          <p:nvPr/>
        </p:nvSpPr>
        <p:spPr>
          <a:xfrm rot="4575846">
            <a:off x="7401928" y="7268158"/>
            <a:ext cx="68742" cy="116439"/>
          </a:xfrm>
          <a:prstGeom prst="triangle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pic>
        <p:nvPicPr>
          <p:cNvPr id="105" name="Afbeelding" descr="Afbeelding">
            <a:extLst>
              <a:ext uri="{FF2B5EF4-FFF2-40B4-BE49-F238E27FC236}">
                <a16:creationId xmlns:a16="http://schemas.microsoft.com/office/drawing/2014/main" id="{A93AAFFD-DC3A-4CE1-B485-09E879DC87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274" t="7317" b="80720"/>
          <a:stretch>
            <a:fillRect/>
          </a:stretch>
        </p:blipFill>
        <p:spPr>
          <a:xfrm rot="5400000" flipH="1">
            <a:off x="6923788" y="7631867"/>
            <a:ext cx="876830" cy="2073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6" name="Afbeelding" descr="Afbeelding">
            <a:extLst>
              <a:ext uri="{FF2B5EF4-FFF2-40B4-BE49-F238E27FC236}">
                <a16:creationId xmlns:a16="http://schemas.microsoft.com/office/drawing/2014/main" id="{7D565939-7950-4AEB-9B95-5E5B63F0CEE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274" t="16691" b="80720"/>
          <a:stretch>
            <a:fillRect/>
          </a:stretch>
        </p:blipFill>
        <p:spPr>
          <a:xfrm rot="5400000" flipH="1">
            <a:off x="6843830" y="7714385"/>
            <a:ext cx="876830" cy="448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7" name="Vrije vorm: vorm 179">
            <a:extLst>
              <a:ext uri="{FF2B5EF4-FFF2-40B4-BE49-F238E27FC236}">
                <a16:creationId xmlns:a16="http://schemas.microsoft.com/office/drawing/2014/main" id="{FFF1DACC-1027-4C66-9CD5-03190602DE97}"/>
              </a:ext>
            </a:extLst>
          </p:cNvPr>
          <p:cNvSpPr/>
          <p:nvPr/>
        </p:nvSpPr>
        <p:spPr>
          <a:xfrm>
            <a:off x="7374915" y="7300881"/>
            <a:ext cx="165535" cy="4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7" extrusionOk="0">
                <a:moveTo>
                  <a:pt x="0" y="21457"/>
                </a:moveTo>
                <a:cubicBezTo>
                  <a:pt x="2116" y="15759"/>
                  <a:pt x="4232" y="10062"/>
                  <a:pt x="5546" y="7171"/>
                </a:cubicBezTo>
                <a:cubicBezTo>
                  <a:pt x="6860" y="4279"/>
                  <a:pt x="7151" y="4959"/>
                  <a:pt x="7881" y="4109"/>
                </a:cubicBezTo>
                <a:cubicBezTo>
                  <a:pt x="8611" y="3259"/>
                  <a:pt x="9341" y="2748"/>
                  <a:pt x="9924" y="2068"/>
                </a:cubicBezTo>
                <a:cubicBezTo>
                  <a:pt x="10508" y="1388"/>
                  <a:pt x="10703" y="197"/>
                  <a:pt x="11384" y="27"/>
                </a:cubicBezTo>
                <a:cubicBezTo>
                  <a:pt x="12065" y="-143"/>
                  <a:pt x="13038" y="537"/>
                  <a:pt x="14011" y="1048"/>
                </a:cubicBezTo>
                <a:cubicBezTo>
                  <a:pt x="14984" y="1558"/>
                  <a:pt x="16249" y="2408"/>
                  <a:pt x="17222" y="3089"/>
                </a:cubicBezTo>
                <a:cubicBezTo>
                  <a:pt x="18195" y="3769"/>
                  <a:pt x="19119" y="4789"/>
                  <a:pt x="19849" y="5129"/>
                </a:cubicBezTo>
                <a:cubicBezTo>
                  <a:pt x="20578" y="5470"/>
                  <a:pt x="21089" y="5300"/>
                  <a:pt x="21600" y="5129"/>
                </a:cubicBezTo>
              </a:path>
            </a:pathLst>
          </a:custGeom>
          <a:noFill/>
          <a:ln w="508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08" name="Vrije vorm: vorm 180">
            <a:extLst>
              <a:ext uri="{FF2B5EF4-FFF2-40B4-BE49-F238E27FC236}">
                <a16:creationId xmlns:a16="http://schemas.microsoft.com/office/drawing/2014/main" id="{9C4C7ED8-682A-4EEA-9C91-B77EFA0A2440}"/>
              </a:ext>
            </a:extLst>
          </p:cNvPr>
          <p:cNvSpPr/>
          <p:nvPr/>
        </p:nvSpPr>
        <p:spPr>
          <a:xfrm>
            <a:off x="7444261" y="7377730"/>
            <a:ext cx="102901" cy="4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27" extrusionOk="0">
                <a:moveTo>
                  <a:pt x="0" y="20127"/>
                </a:moveTo>
                <a:cubicBezTo>
                  <a:pt x="2035" y="12558"/>
                  <a:pt x="4070" y="4990"/>
                  <a:pt x="5635" y="1758"/>
                </a:cubicBezTo>
                <a:cubicBezTo>
                  <a:pt x="7200" y="-1473"/>
                  <a:pt x="7513" y="738"/>
                  <a:pt x="9391" y="738"/>
                </a:cubicBezTo>
                <a:cubicBezTo>
                  <a:pt x="11270" y="738"/>
                  <a:pt x="14869" y="1248"/>
                  <a:pt x="16904" y="1758"/>
                </a:cubicBezTo>
                <a:cubicBezTo>
                  <a:pt x="18939" y="2268"/>
                  <a:pt x="20270" y="3034"/>
                  <a:pt x="21600" y="3799"/>
                </a:cubicBezTo>
              </a:path>
            </a:pathLst>
          </a:custGeom>
          <a:noFill/>
          <a:ln w="508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09" name="Vrije vorm: vorm 181">
            <a:extLst>
              <a:ext uri="{FF2B5EF4-FFF2-40B4-BE49-F238E27FC236}">
                <a16:creationId xmlns:a16="http://schemas.microsoft.com/office/drawing/2014/main" id="{F8A48DCC-6DE5-4A1C-A762-AB634E144702}"/>
              </a:ext>
            </a:extLst>
          </p:cNvPr>
          <p:cNvSpPr/>
          <p:nvPr/>
        </p:nvSpPr>
        <p:spPr>
          <a:xfrm rot="21261795">
            <a:off x="7400107" y="7311443"/>
            <a:ext cx="160519" cy="143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10" h="19712" extrusionOk="0">
                <a:moveTo>
                  <a:pt x="337" y="2711"/>
                </a:moveTo>
                <a:cubicBezTo>
                  <a:pt x="1648" y="-514"/>
                  <a:pt x="7689" y="161"/>
                  <a:pt x="10253" y="11"/>
                </a:cubicBezTo>
                <a:cubicBezTo>
                  <a:pt x="12818" y="-139"/>
                  <a:pt x="14243" y="1361"/>
                  <a:pt x="15725" y="1811"/>
                </a:cubicBezTo>
                <a:cubicBezTo>
                  <a:pt x="17207" y="2261"/>
                  <a:pt x="18403" y="2036"/>
                  <a:pt x="19144" y="2711"/>
                </a:cubicBezTo>
                <a:cubicBezTo>
                  <a:pt x="19885" y="3386"/>
                  <a:pt x="20626" y="5111"/>
                  <a:pt x="20170" y="5861"/>
                </a:cubicBezTo>
                <a:cubicBezTo>
                  <a:pt x="19714" y="6611"/>
                  <a:pt x="18061" y="6986"/>
                  <a:pt x="16409" y="7211"/>
                </a:cubicBezTo>
                <a:cubicBezTo>
                  <a:pt x="14756" y="7436"/>
                  <a:pt x="11849" y="6761"/>
                  <a:pt x="10253" y="7211"/>
                </a:cubicBezTo>
                <a:cubicBezTo>
                  <a:pt x="8658" y="7661"/>
                  <a:pt x="7860" y="8711"/>
                  <a:pt x="6834" y="9911"/>
                </a:cubicBezTo>
                <a:cubicBezTo>
                  <a:pt x="5808" y="11111"/>
                  <a:pt x="4839" y="12836"/>
                  <a:pt x="4098" y="14411"/>
                </a:cubicBezTo>
                <a:cubicBezTo>
                  <a:pt x="3357" y="15986"/>
                  <a:pt x="2844" y="21086"/>
                  <a:pt x="2388" y="19361"/>
                </a:cubicBezTo>
                <a:cubicBezTo>
                  <a:pt x="1933" y="17636"/>
                  <a:pt x="-974" y="5936"/>
                  <a:pt x="337" y="2711"/>
                </a:cubicBezTo>
                <a:close/>
              </a:path>
            </a:pathLst>
          </a:custGeom>
          <a:gradFill flip="none" rotWithShape="1">
            <a:gsLst>
              <a:gs pos="0">
                <a:srgbClr val="F5AAA8"/>
              </a:gs>
              <a:gs pos="35000">
                <a:srgbClr val="F18773"/>
              </a:gs>
              <a:gs pos="91000">
                <a:srgbClr val="FF2600"/>
              </a:gs>
              <a:gs pos="100000">
                <a:srgbClr val="FF2600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0" name="Vrije vorm: vorm 183">
            <a:extLst>
              <a:ext uri="{FF2B5EF4-FFF2-40B4-BE49-F238E27FC236}">
                <a16:creationId xmlns:a16="http://schemas.microsoft.com/office/drawing/2014/main" id="{2485521B-4444-41C1-A4CB-094E99B58124}"/>
              </a:ext>
            </a:extLst>
          </p:cNvPr>
          <p:cNvSpPr/>
          <p:nvPr/>
        </p:nvSpPr>
        <p:spPr>
          <a:xfrm>
            <a:off x="7410673" y="7355926"/>
            <a:ext cx="177599" cy="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263" extrusionOk="0">
                <a:moveTo>
                  <a:pt x="4" y="21262"/>
                </a:moveTo>
                <a:cubicBezTo>
                  <a:pt x="-130" y="21149"/>
                  <a:pt x="3135" y="6938"/>
                  <a:pt x="4566" y="3528"/>
                </a:cubicBezTo>
                <a:cubicBezTo>
                  <a:pt x="5997" y="117"/>
                  <a:pt x="7249" y="1367"/>
                  <a:pt x="8590" y="799"/>
                </a:cubicBezTo>
                <a:cubicBezTo>
                  <a:pt x="9932" y="231"/>
                  <a:pt x="11005" y="-224"/>
                  <a:pt x="12615" y="117"/>
                </a:cubicBezTo>
                <a:cubicBezTo>
                  <a:pt x="14225" y="458"/>
                  <a:pt x="18250" y="2846"/>
                  <a:pt x="18250" y="2846"/>
                </a:cubicBezTo>
                <a:lnTo>
                  <a:pt x="20933" y="4210"/>
                </a:lnTo>
                <a:cubicBezTo>
                  <a:pt x="21381" y="4892"/>
                  <a:pt x="21470" y="6711"/>
                  <a:pt x="20933" y="6938"/>
                </a:cubicBezTo>
                <a:cubicBezTo>
                  <a:pt x="20397" y="7166"/>
                  <a:pt x="18742" y="5915"/>
                  <a:pt x="17714" y="5574"/>
                </a:cubicBezTo>
                <a:cubicBezTo>
                  <a:pt x="16685" y="5233"/>
                  <a:pt x="15790" y="5233"/>
                  <a:pt x="14762" y="4892"/>
                </a:cubicBezTo>
                <a:cubicBezTo>
                  <a:pt x="13733" y="4551"/>
                  <a:pt x="12526" y="3755"/>
                  <a:pt x="11542" y="3528"/>
                </a:cubicBezTo>
                <a:cubicBezTo>
                  <a:pt x="10558" y="3300"/>
                  <a:pt x="9887" y="3414"/>
                  <a:pt x="8859" y="3528"/>
                </a:cubicBezTo>
                <a:cubicBezTo>
                  <a:pt x="7830" y="3641"/>
                  <a:pt x="6265" y="2732"/>
                  <a:pt x="5371" y="4210"/>
                </a:cubicBezTo>
                <a:cubicBezTo>
                  <a:pt x="4476" y="5688"/>
                  <a:pt x="138" y="21376"/>
                  <a:pt x="4" y="21262"/>
                </a:cubicBezTo>
                <a:close/>
              </a:path>
            </a:pathLst>
          </a:custGeom>
          <a:gradFill flip="none" rotWithShape="1">
            <a:gsLst>
              <a:gs pos="0">
                <a:srgbClr val="F18672"/>
              </a:gs>
              <a:gs pos="7000">
                <a:srgbClr val="F18772"/>
              </a:gs>
              <a:gs pos="62000">
                <a:srgbClr val="F62300"/>
              </a:gs>
              <a:gs pos="100000">
                <a:srgbClr val="ED2200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1" name="Vrije vorm: vorm 184">
            <a:extLst>
              <a:ext uri="{FF2B5EF4-FFF2-40B4-BE49-F238E27FC236}">
                <a16:creationId xmlns:a16="http://schemas.microsoft.com/office/drawing/2014/main" id="{007837A2-8E22-405C-B826-3D02D9E2A845}"/>
              </a:ext>
            </a:extLst>
          </p:cNvPr>
          <p:cNvSpPr/>
          <p:nvPr/>
        </p:nvSpPr>
        <p:spPr>
          <a:xfrm rot="547736">
            <a:off x="7406779" y="7308022"/>
            <a:ext cx="161300" cy="46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263" extrusionOk="0">
                <a:moveTo>
                  <a:pt x="4" y="21262"/>
                </a:moveTo>
                <a:cubicBezTo>
                  <a:pt x="-130" y="21149"/>
                  <a:pt x="3135" y="6938"/>
                  <a:pt x="4566" y="3528"/>
                </a:cubicBezTo>
                <a:cubicBezTo>
                  <a:pt x="5997" y="117"/>
                  <a:pt x="7249" y="1367"/>
                  <a:pt x="8590" y="799"/>
                </a:cubicBezTo>
                <a:cubicBezTo>
                  <a:pt x="9932" y="231"/>
                  <a:pt x="11005" y="-224"/>
                  <a:pt x="12615" y="117"/>
                </a:cubicBezTo>
                <a:cubicBezTo>
                  <a:pt x="14225" y="458"/>
                  <a:pt x="18250" y="2846"/>
                  <a:pt x="18250" y="2846"/>
                </a:cubicBezTo>
                <a:lnTo>
                  <a:pt x="20933" y="4210"/>
                </a:lnTo>
                <a:cubicBezTo>
                  <a:pt x="21381" y="4892"/>
                  <a:pt x="21470" y="6711"/>
                  <a:pt x="20933" y="6938"/>
                </a:cubicBezTo>
                <a:cubicBezTo>
                  <a:pt x="20397" y="7166"/>
                  <a:pt x="18742" y="5915"/>
                  <a:pt x="17714" y="5574"/>
                </a:cubicBezTo>
                <a:cubicBezTo>
                  <a:pt x="16685" y="5233"/>
                  <a:pt x="15790" y="5233"/>
                  <a:pt x="14762" y="4892"/>
                </a:cubicBezTo>
                <a:cubicBezTo>
                  <a:pt x="13733" y="4551"/>
                  <a:pt x="12526" y="3755"/>
                  <a:pt x="11542" y="3528"/>
                </a:cubicBezTo>
                <a:cubicBezTo>
                  <a:pt x="10558" y="3300"/>
                  <a:pt x="9887" y="3414"/>
                  <a:pt x="8859" y="3528"/>
                </a:cubicBezTo>
                <a:cubicBezTo>
                  <a:pt x="7830" y="3641"/>
                  <a:pt x="6265" y="2732"/>
                  <a:pt x="5371" y="4210"/>
                </a:cubicBezTo>
                <a:cubicBezTo>
                  <a:pt x="4476" y="5688"/>
                  <a:pt x="138" y="21376"/>
                  <a:pt x="4" y="21262"/>
                </a:cubicBezTo>
                <a:close/>
              </a:path>
            </a:pathLst>
          </a:custGeom>
          <a:gradFill flip="none" rotWithShape="1">
            <a:gsLst>
              <a:gs pos="0">
                <a:srgbClr val="EAD7F4"/>
              </a:gs>
              <a:gs pos="35000">
                <a:srgbClr val="FFFFFF"/>
              </a:gs>
              <a:gs pos="46000">
                <a:srgbClr val="FFFFFF"/>
              </a:gs>
              <a:gs pos="57000">
                <a:srgbClr val="FCD8D3"/>
              </a:gs>
              <a:gs pos="100000">
                <a:srgbClr val="F69A8B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2" name="Vrije vorm: vorm 185">
            <a:extLst>
              <a:ext uri="{FF2B5EF4-FFF2-40B4-BE49-F238E27FC236}">
                <a16:creationId xmlns:a16="http://schemas.microsoft.com/office/drawing/2014/main" id="{3296A593-FE5C-457F-93CF-26361EF7246A}"/>
              </a:ext>
            </a:extLst>
          </p:cNvPr>
          <p:cNvSpPr/>
          <p:nvPr/>
        </p:nvSpPr>
        <p:spPr>
          <a:xfrm rot="21139125">
            <a:off x="7372941" y="7325069"/>
            <a:ext cx="58162" cy="34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3" extrusionOk="0">
                <a:moveTo>
                  <a:pt x="0" y="21113"/>
                </a:moveTo>
                <a:cubicBezTo>
                  <a:pt x="6508" y="13797"/>
                  <a:pt x="13015" y="6481"/>
                  <a:pt x="16615" y="2997"/>
                </a:cubicBezTo>
                <a:cubicBezTo>
                  <a:pt x="20215" y="-487"/>
                  <a:pt x="20907" y="-139"/>
                  <a:pt x="21600" y="210"/>
                </a:cubicBezTo>
              </a:path>
            </a:pathLst>
          </a:custGeom>
          <a:noFill/>
          <a:ln w="6350" cap="flat">
            <a:solidFill>
              <a:srgbClr val="E6DBF7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3" name="Vrije vorm: vorm 186">
            <a:extLst>
              <a:ext uri="{FF2B5EF4-FFF2-40B4-BE49-F238E27FC236}">
                <a16:creationId xmlns:a16="http://schemas.microsoft.com/office/drawing/2014/main" id="{13C8219B-5264-49A7-B808-756C5B5B3498}"/>
              </a:ext>
            </a:extLst>
          </p:cNvPr>
          <p:cNvSpPr/>
          <p:nvPr/>
        </p:nvSpPr>
        <p:spPr>
          <a:xfrm>
            <a:off x="7410710" y="7390935"/>
            <a:ext cx="33554" cy="66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120" y="14834"/>
                  <a:pt x="12240" y="8069"/>
                  <a:pt x="15840" y="4469"/>
                </a:cubicBezTo>
                <a:cubicBezTo>
                  <a:pt x="19440" y="869"/>
                  <a:pt x="20520" y="434"/>
                  <a:pt x="21600" y="0"/>
                </a:cubicBezTo>
              </a:path>
            </a:pathLst>
          </a:custGeom>
          <a:noFill/>
          <a:ln w="15875" cap="flat">
            <a:solidFill>
              <a:srgbClr val="F18773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pic>
        <p:nvPicPr>
          <p:cNvPr id="84" name="Afbeelding" descr="Afbeelding">
            <a:extLst>
              <a:ext uri="{FF2B5EF4-FFF2-40B4-BE49-F238E27FC236}">
                <a16:creationId xmlns:a16="http://schemas.microsoft.com/office/drawing/2014/main" id="{2E07A409-EC58-45E4-8905-091A908F964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46"/>
          <a:stretch>
            <a:fillRect/>
          </a:stretch>
        </p:blipFill>
        <p:spPr>
          <a:xfrm rot="20707255" flipH="1">
            <a:off x="6802593" y="8058066"/>
            <a:ext cx="1683581" cy="1073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89" y="0"/>
                </a:moveTo>
                <a:lnTo>
                  <a:pt x="0" y="1934"/>
                </a:lnTo>
                <a:lnTo>
                  <a:pt x="0" y="11060"/>
                </a:lnTo>
                <a:lnTo>
                  <a:pt x="2444" y="21600"/>
                </a:lnTo>
                <a:lnTo>
                  <a:pt x="21404" y="21600"/>
                </a:lnTo>
                <a:lnTo>
                  <a:pt x="21600" y="21489"/>
                </a:lnTo>
                <a:lnTo>
                  <a:pt x="21600" y="3502"/>
                </a:lnTo>
                <a:lnTo>
                  <a:pt x="20791" y="0"/>
                </a:lnTo>
                <a:lnTo>
                  <a:pt x="3389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ED70AE41-A343-4BB2-A5E5-E20AD8F1E759}"/>
              </a:ext>
            </a:extLst>
          </p:cNvPr>
          <p:cNvGrpSpPr>
            <a:grpSpLocks noChangeAspect="1"/>
          </p:cNvGrpSpPr>
          <p:nvPr/>
        </p:nvGrpSpPr>
        <p:grpSpPr>
          <a:xfrm>
            <a:off x="8023072" y="5985306"/>
            <a:ext cx="4903747" cy="3747809"/>
            <a:chOff x="7761249" y="2344459"/>
            <a:chExt cx="3589698" cy="2743516"/>
          </a:xfrm>
        </p:grpSpPr>
        <p:grpSp>
          <p:nvGrpSpPr>
            <p:cNvPr id="85" name="Groepeer">
              <a:extLst>
                <a:ext uri="{FF2B5EF4-FFF2-40B4-BE49-F238E27FC236}">
                  <a16:creationId xmlns:a16="http://schemas.microsoft.com/office/drawing/2014/main" id="{D29D4362-FFCE-4458-85E4-DF9FAF254A41}"/>
                </a:ext>
              </a:extLst>
            </p:cNvPr>
            <p:cNvGrpSpPr/>
            <p:nvPr/>
          </p:nvGrpSpPr>
          <p:grpSpPr>
            <a:xfrm>
              <a:off x="7761249" y="2344459"/>
              <a:ext cx="3589698" cy="2743516"/>
              <a:chOff x="485638" y="0"/>
              <a:chExt cx="3589697" cy="2743515"/>
            </a:xfrm>
          </p:grpSpPr>
          <p:sp>
            <p:nvSpPr>
              <p:cNvPr id="86" name="Ovaal 223">
                <a:extLst>
                  <a:ext uri="{FF2B5EF4-FFF2-40B4-BE49-F238E27FC236}">
                    <a16:creationId xmlns:a16="http://schemas.microsoft.com/office/drawing/2014/main" id="{3597BA53-2F96-456C-ACC9-7A5373F9614F}"/>
                  </a:ext>
                </a:extLst>
              </p:cNvPr>
              <p:cNvSpPr/>
              <p:nvPr/>
            </p:nvSpPr>
            <p:spPr>
              <a:xfrm>
                <a:off x="1315349" y="0"/>
                <a:ext cx="2520001" cy="2520001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FFFF"/>
                  </a:gs>
                  <a:gs pos="61000">
                    <a:srgbClr val="FFFDFB"/>
                  </a:gs>
                  <a:gs pos="88000">
                    <a:srgbClr val="F7E7E3"/>
                  </a:gs>
                  <a:gs pos="100000">
                    <a:srgbClr val="EFD3CB"/>
                  </a:gs>
                </a:gsLst>
                <a:lin ang="5400000" scaled="0"/>
              </a:gradFill>
              <a:ln w="15875" cap="flat">
                <a:solidFill>
                  <a:srgbClr val="F9EDEA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grpSp>
            <p:nvGrpSpPr>
              <p:cNvPr id="87" name="Groep 243">
                <a:extLst>
                  <a:ext uri="{FF2B5EF4-FFF2-40B4-BE49-F238E27FC236}">
                    <a16:creationId xmlns:a16="http://schemas.microsoft.com/office/drawing/2014/main" id="{DE607CB1-C2CB-4F3D-AA7E-FD40AB477A08}"/>
                  </a:ext>
                </a:extLst>
              </p:cNvPr>
              <p:cNvGrpSpPr/>
              <p:nvPr/>
            </p:nvGrpSpPr>
            <p:grpSpPr>
              <a:xfrm>
                <a:off x="2312101" y="1245755"/>
                <a:ext cx="1726939" cy="1497760"/>
                <a:chOff x="11744" y="13929"/>
                <a:chExt cx="1726937" cy="1497758"/>
              </a:xfrm>
            </p:grpSpPr>
            <p:pic>
              <p:nvPicPr>
                <p:cNvPr id="145" name="Afbeelding" descr="Afbeelding">
                  <a:extLst>
                    <a:ext uri="{FF2B5EF4-FFF2-40B4-BE49-F238E27FC236}">
                      <a16:creationId xmlns:a16="http://schemas.microsoft.com/office/drawing/2014/main" id="{CA91BC8C-117E-49F4-B2E9-AF0772C82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r="31133" b="13921"/>
                <a:stretch>
                  <a:fillRect/>
                </a:stretch>
              </p:blipFill>
              <p:spPr>
                <a:xfrm rot="19191464">
                  <a:off x="1248878" y="114250"/>
                  <a:ext cx="433209" cy="3338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146" name="Groep 224">
                  <a:extLst>
                    <a:ext uri="{FF2B5EF4-FFF2-40B4-BE49-F238E27FC236}">
                      <a16:creationId xmlns:a16="http://schemas.microsoft.com/office/drawing/2014/main" id="{60870ED8-4FBC-4301-8477-FA661220B644}"/>
                    </a:ext>
                  </a:extLst>
                </p:cNvPr>
                <p:cNvGrpSpPr/>
                <p:nvPr/>
              </p:nvGrpSpPr>
              <p:grpSpPr>
                <a:xfrm>
                  <a:off x="11744" y="281374"/>
                  <a:ext cx="1441556" cy="1230315"/>
                  <a:chOff x="11744" y="30649"/>
                  <a:chExt cx="1441554" cy="1230313"/>
                </a:xfrm>
              </p:grpSpPr>
              <p:pic>
                <p:nvPicPr>
                  <p:cNvPr id="147" name="Afbeelding" descr="Afbeelding">
                    <a:extLst>
                      <a:ext uri="{FF2B5EF4-FFF2-40B4-BE49-F238E27FC236}">
                        <a16:creationId xmlns:a16="http://schemas.microsoft.com/office/drawing/2014/main" id="{3BA0A62A-BBC7-4381-A93D-94CC2F4BC8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rcRect l="47353" b="23836"/>
                  <a:stretch>
                    <a:fillRect/>
                  </a:stretch>
                </p:blipFill>
                <p:spPr>
                  <a:xfrm rot="19191464">
                    <a:off x="67963" y="893592"/>
                    <a:ext cx="331178" cy="29541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48" name="Afbeelding" descr="Afbeelding">
                    <a:extLst>
                      <a:ext uri="{FF2B5EF4-FFF2-40B4-BE49-F238E27FC236}">
                        <a16:creationId xmlns:a16="http://schemas.microsoft.com/office/drawing/2014/main" id="{C45DFAE0-9084-4E06-830D-E980E10D7F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artisticGlass/>
                            </a14:imgEffect>
                          </a14:imgLayer>
                        </a14:imgProps>
                      </a:ext>
                    </a:extLst>
                  </a:blip>
                  <a:srcRect b="1"/>
                  <a:stretch>
                    <a:fillRect/>
                  </a:stretch>
                </p:blipFill>
                <p:spPr>
                  <a:xfrm rot="19191464">
                    <a:off x="301310" y="584423"/>
                    <a:ext cx="629050" cy="38785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49" name="Afbeelding" descr="Afbeelding">
                    <a:extLst>
                      <a:ext uri="{FF2B5EF4-FFF2-40B4-BE49-F238E27FC236}">
                        <a16:creationId xmlns:a16="http://schemas.microsoft.com/office/drawing/2014/main" id="{8BB2E8D2-7EE5-45D3-92A4-B98A74D965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artisticGlass/>
                            </a14:imgEffect>
                          </a14:imgLayer>
                        </a14:imgProps>
                      </a:ext>
                    </a:extLst>
                  </a:blip>
                  <a:srcRect b="1"/>
                  <a:stretch>
                    <a:fillRect/>
                  </a:stretch>
                </p:blipFill>
                <p:spPr>
                  <a:xfrm rot="19191464">
                    <a:off x="773315" y="187739"/>
                    <a:ext cx="629050" cy="38785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88" name="Rechthoek 242">
                <a:extLst>
                  <a:ext uri="{FF2B5EF4-FFF2-40B4-BE49-F238E27FC236}">
                    <a16:creationId xmlns:a16="http://schemas.microsoft.com/office/drawing/2014/main" id="{891EEF9E-ACF9-40FB-BF09-4699AF636CC0}"/>
                  </a:ext>
                </a:extLst>
              </p:cNvPr>
              <p:cNvSpPr/>
              <p:nvPr/>
            </p:nvSpPr>
            <p:spPr>
              <a:xfrm rot="19136338">
                <a:off x="2720219" y="2086150"/>
                <a:ext cx="1355116" cy="266078"/>
              </a:xfrm>
              <a:prstGeom prst="rect">
                <a:avLst/>
              </a:prstGeom>
              <a:solidFill>
                <a:srgbClr val="CBE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sp>
            <p:nvSpPr>
              <p:cNvPr id="89" name="Ovaal 228">
                <a:extLst>
                  <a:ext uri="{FF2B5EF4-FFF2-40B4-BE49-F238E27FC236}">
                    <a16:creationId xmlns:a16="http://schemas.microsoft.com/office/drawing/2014/main" id="{D1FD992F-0E71-4077-8C2E-8956E5B04CB9}"/>
                  </a:ext>
                </a:extLst>
              </p:cNvPr>
              <p:cNvSpPr/>
              <p:nvPr/>
            </p:nvSpPr>
            <p:spPr>
              <a:xfrm>
                <a:off x="1186560" y="21698"/>
                <a:ext cx="2789658" cy="2628239"/>
              </a:xfrm>
              <a:prstGeom prst="ellipse">
                <a:avLst/>
              </a:prstGeom>
              <a:noFill/>
              <a:ln w="3587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 dirty="0"/>
              </a:p>
            </p:txBody>
          </p:sp>
          <p:sp>
            <p:nvSpPr>
              <p:cNvPr id="90" name="Ovaal 231">
                <a:extLst>
                  <a:ext uri="{FF2B5EF4-FFF2-40B4-BE49-F238E27FC236}">
                    <a16:creationId xmlns:a16="http://schemas.microsoft.com/office/drawing/2014/main" id="{0F26BC9E-ED92-48B7-8EEC-92EC94D97A7D}"/>
                  </a:ext>
                </a:extLst>
              </p:cNvPr>
              <p:cNvSpPr/>
              <p:nvPr/>
            </p:nvSpPr>
            <p:spPr>
              <a:xfrm>
                <a:off x="1355936" y="168487"/>
                <a:ext cx="2459580" cy="2351512"/>
              </a:xfrm>
              <a:prstGeom prst="ellipse">
                <a:avLst/>
              </a:prstGeom>
              <a:noFill/>
              <a:ln w="15875" cap="flat">
                <a:solidFill>
                  <a:srgbClr val="1684D6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sp>
            <p:nvSpPr>
              <p:cNvPr id="92" name="Rechte verbindingslijn 202">
                <a:extLst>
                  <a:ext uri="{FF2B5EF4-FFF2-40B4-BE49-F238E27FC236}">
                    <a16:creationId xmlns:a16="http://schemas.microsoft.com/office/drawing/2014/main" id="{FC9068FF-B778-4F86-BA33-3AD06544FBF8}"/>
                  </a:ext>
                </a:extLst>
              </p:cNvPr>
              <p:cNvSpPr/>
              <p:nvPr/>
            </p:nvSpPr>
            <p:spPr>
              <a:xfrm flipH="1" flipV="1">
                <a:off x="485638" y="2025559"/>
                <a:ext cx="2002267" cy="446930"/>
              </a:xfrm>
              <a:prstGeom prst="line">
                <a:avLst/>
              </a:prstGeom>
              <a:noFill/>
              <a:ln w="9525" cap="flat">
                <a:solidFill>
                  <a:srgbClr val="1684D6"/>
                </a:solidFill>
                <a:prstDash val="dash"/>
                <a:round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8" name="Rechte verbindingslijn 203">
                <a:extLst>
                  <a:ext uri="{FF2B5EF4-FFF2-40B4-BE49-F238E27FC236}">
                    <a16:creationId xmlns:a16="http://schemas.microsoft.com/office/drawing/2014/main" id="{685E0A21-8639-4882-9D88-41F08BFB4E82}"/>
                  </a:ext>
                </a:extLst>
              </p:cNvPr>
              <p:cNvSpPr/>
              <p:nvPr/>
            </p:nvSpPr>
            <p:spPr>
              <a:xfrm flipV="1">
                <a:off x="489996" y="282052"/>
                <a:ext cx="1554412" cy="1183835"/>
              </a:xfrm>
              <a:prstGeom prst="line">
                <a:avLst/>
              </a:prstGeom>
              <a:noFill/>
              <a:ln w="9525" cap="flat">
                <a:solidFill>
                  <a:srgbClr val="1684D6"/>
                </a:solidFill>
                <a:prstDash val="dash"/>
                <a:round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endParaRPr sz="1920" dirty="0"/>
              </a:p>
            </p:txBody>
          </p:sp>
        </p:grpSp>
        <p:pic>
          <p:nvPicPr>
            <p:cNvPr id="155" name="Afbeelding 154">
              <a:extLst>
                <a:ext uri="{FF2B5EF4-FFF2-40B4-BE49-F238E27FC236}">
                  <a16:creationId xmlns:a16="http://schemas.microsoft.com/office/drawing/2014/main" id="{C77B5D02-3EF3-480F-B53D-74F9770EE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1769">
              <a:off x="9921954" y="3206031"/>
              <a:ext cx="607070" cy="612442"/>
            </a:xfrm>
            <a:prstGeom prst="rect">
              <a:avLst/>
            </a:prstGeom>
            <a:effectLst>
              <a:glow rad="546100">
                <a:srgbClr val="FF0000">
                  <a:alpha val="45000"/>
                </a:srgbClr>
              </a:glow>
            </a:effectLst>
          </p:spPr>
        </p:pic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21B7C659-B6AA-4DC9-91BD-F81BC9032E2D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9859748" y="7869537"/>
            <a:ext cx="1129661" cy="1299712"/>
            <a:chOff x="566754" y="160433"/>
            <a:chExt cx="2316386" cy="2665083"/>
          </a:xfrm>
        </p:grpSpPr>
        <p:pic>
          <p:nvPicPr>
            <p:cNvPr id="118" name="Afbeelding 117">
              <a:extLst>
                <a:ext uri="{FF2B5EF4-FFF2-40B4-BE49-F238E27FC236}">
                  <a16:creationId xmlns:a16="http://schemas.microsoft.com/office/drawing/2014/main" id="{F23EEAB7-1010-49B9-B002-A4EF2413A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44809" y="160433"/>
              <a:ext cx="2038331" cy="2158065"/>
            </a:xfrm>
            <a:prstGeom prst="rect">
              <a:avLst/>
            </a:prstGeom>
          </p:spPr>
        </p:pic>
        <p:pic>
          <p:nvPicPr>
            <p:cNvPr id="142" name="Afbeelding 141">
              <a:extLst>
                <a:ext uri="{FF2B5EF4-FFF2-40B4-BE49-F238E27FC236}">
                  <a16:creationId xmlns:a16="http://schemas.microsoft.com/office/drawing/2014/main" id="{E07C78CB-EE89-4A98-BD98-1B92B0998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B8E7DC0-C2C0-4719-B7EA-55ECB7260578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A8DB0B1-D3D5-4F80-BC4B-74DA7C7BA2FB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61AFE36D-78B5-4AA2-AE7D-7B4EF0F7B2CB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4536112" y="5723227"/>
            <a:ext cx="1578244" cy="1836719"/>
            <a:chOff x="566754" y="177064"/>
            <a:chExt cx="2275745" cy="2648452"/>
          </a:xfrm>
        </p:grpSpPr>
        <p:pic>
          <p:nvPicPr>
            <p:cNvPr id="164" name="Afbeelding 163">
              <a:extLst>
                <a:ext uri="{FF2B5EF4-FFF2-40B4-BE49-F238E27FC236}">
                  <a16:creationId xmlns:a16="http://schemas.microsoft.com/office/drawing/2014/main" id="{00BA9488-590A-422F-A404-92F1C33E7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65" name="Afbeelding 164">
              <a:extLst>
                <a:ext uri="{FF2B5EF4-FFF2-40B4-BE49-F238E27FC236}">
                  <a16:creationId xmlns:a16="http://schemas.microsoft.com/office/drawing/2014/main" id="{AFD9FB0F-F0E7-417E-83FF-5B0AF920F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0EA7906-2AA6-4931-B73A-A2016B89022D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A8774EF4-3061-4186-96C2-5E6EC6B73BED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72F99786-4DB9-4AD9-A11E-437EF105B0EA}"/>
              </a:ext>
            </a:extLst>
          </p:cNvPr>
          <p:cNvGrpSpPr>
            <a:grpSpLocks noChangeAspect="1"/>
          </p:cNvGrpSpPr>
          <p:nvPr/>
        </p:nvGrpSpPr>
        <p:grpSpPr>
          <a:xfrm rot="5925364">
            <a:off x="4274171" y="7064882"/>
            <a:ext cx="911009" cy="1060208"/>
            <a:chOff x="566754" y="177064"/>
            <a:chExt cx="2275745" cy="2648452"/>
          </a:xfrm>
        </p:grpSpPr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C252F3FA-A016-48B3-A7A9-B48079AB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79" name="Afbeelding 178">
              <a:extLst>
                <a:ext uri="{FF2B5EF4-FFF2-40B4-BE49-F238E27FC236}">
                  <a16:creationId xmlns:a16="http://schemas.microsoft.com/office/drawing/2014/main" id="{AD73915F-93B7-4BC0-976B-7CFCCD7E6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91961E61-E8DE-4C56-9CE5-19498206F193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8D07CC60-D001-40E3-9467-9D6BC2D2C562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84" name="Groep 183">
            <a:extLst>
              <a:ext uri="{FF2B5EF4-FFF2-40B4-BE49-F238E27FC236}">
                <a16:creationId xmlns:a16="http://schemas.microsoft.com/office/drawing/2014/main" id="{76CE7982-6534-4F42-A1FE-ACDF1D8E5075}"/>
              </a:ext>
            </a:extLst>
          </p:cNvPr>
          <p:cNvGrpSpPr>
            <a:grpSpLocks noChangeAspect="1"/>
          </p:cNvGrpSpPr>
          <p:nvPr/>
        </p:nvGrpSpPr>
        <p:grpSpPr>
          <a:xfrm rot="17461365">
            <a:off x="4950740" y="7891569"/>
            <a:ext cx="653491" cy="760516"/>
            <a:chOff x="566754" y="177064"/>
            <a:chExt cx="2275745" cy="2648452"/>
          </a:xfrm>
        </p:grpSpPr>
        <p:pic>
          <p:nvPicPr>
            <p:cNvPr id="186" name="Afbeelding 185">
              <a:extLst>
                <a:ext uri="{FF2B5EF4-FFF2-40B4-BE49-F238E27FC236}">
                  <a16:creationId xmlns:a16="http://schemas.microsoft.com/office/drawing/2014/main" id="{AE51B652-4799-4203-9F0D-E71E98B2F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87" name="Afbeelding 186">
              <a:extLst>
                <a:ext uri="{FF2B5EF4-FFF2-40B4-BE49-F238E27FC236}">
                  <a16:creationId xmlns:a16="http://schemas.microsoft.com/office/drawing/2014/main" id="{5B23B029-D375-44EB-9DC2-4DBA2788A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61864ADA-5707-4E6A-B163-A83DCD4E1EC3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6AD79FD8-324C-4B40-8BA1-F79326E3EBAD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95" name="Groep 194">
            <a:extLst>
              <a:ext uri="{FF2B5EF4-FFF2-40B4-BE49-F238E27FC236}">
                <a16:creationId xmlns:a16="http://schemas.microsoft.com/office/drawing/2014/main" id="{455BC37C-DF4B-48CC-9D2A-1003E4B40200}"/>
              </a:ext>
            </a:extLst>
          </p:cNvPr>
          <p:cNvGrpSpPr>
            <a:grpSpLocks noChangeAspect="1"/>
          </p:cNvGrpSpPr>
          <p:nvPr/>
        </p:nvGrpSpPr>
        <p:grpSpPr>
          <a:xfrm rot="8870431">
            <a:off x="5725057" y="8089520"/>
            <a:ext cx="505125" cy="587851"/>
            <a:chOff x="566754" y="177064"/>
            <a:chExt cx="2275745" cy="2648452"/>
          </a:xfrm>
        </p:grpSpPr>
        <p:pic>
          <p:nvPicPr>
            <p:cNvPr id="200" name="Afbeelding 199">
              <a:extLst>
                <a:ext uri="{FF2B5EF4-FFF2-40B4-BE49-F238E27FC236}">
                  <a16:creationId xmlns:a16="http://schemas.microsoft.com/office/drawing/2014/main" id="{E79BDC75-8708-4B4A-AB44-76B9F1F69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201" name="Afbeelding 200">
              <a:extLst>
                <a:ext uri="{FF2B5EF4-FFF2-40B4-BE49-F238E27FC236}">
                  <a16:creationId xmlns:a16="http://schemas.microsoft.com/office/drawing/2014/main" id="{0521A864-23A6-4B12-A0F4-CF1D8E5DC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06" name="Rechthoek 205">
              <a:extLst>
                <a:ext uri="{FF2B5EF4-FFF2-40B4-BE49-F238E27FC236}">
                  <a16:creationId xmlns:a16="http://schemas.microsoft.com/office/drawing/2014/main" id="{94007F30-9B96-4862-BE2A-0D6995732892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314FC6AA-FDD0-4C06-A80B-A9DCEF4B3643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209" name="Groep 208">
            <a:extLst>
              <a:ext uri="{FF2B5EF4-FFF2-40B4-BE49-F238E27FC236}">
                <a16:creationId xmlns:a16="http://schemas.microsoft.com/office/drawing/2014/main" id="{11BE3EA2-9368-48D9-862A-567BEAB7ACBE}"/>
              </a:ext>
            </a:extLst>
          </p:cNvPr>
          <p:cNvGrpSpPr>
            <a:grpSpLocks noChangeAspect="1"/>
          </p:cNvGrpSpPr>
          <p:nvPr/>
        </p:nvGrpSpPr>
        <p:grpSpPr>
          <a:xfrm rot="2917989">
            <a:off x="6277933" y="8124810"/>
            <a:ext cx="291880" cy="339682"/>
            <a:chOff x="566754" y="177064"/>
            <a:chExt cx="2275745" cy="2648452"/>
          </a:xfrm>
        </p:grpSpPr>
        <p:pic>
          <p:nvPicPr>
            <p:cNvPr id="210" name="Afbeelding 209">
              <a:extLst>
                <a:ext uri="{FF2B5EF4-FFF2-40B4-BE49-F238E27FC236}">
                  <a16:creationId xmlns:a16="http://schemas.microsoft.com/office/drawing/2014/main" id="{C1581C42-AEE1-493F-9DE5-A05A7F9E1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211" name="Afbeelding 210">
              <a:extLst>
                <a:ext uri="{FF2B5EF4-FFF2-40B4-BE49-F238E27FC236}">
                  <a16:creationId xmlns:a16="http://schemas.microsoft.com/office/drawing/2014/main" id="{C15E14B9-5689-4505-8138-5F40BE5BF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E2C35FBB-8E33-41EE-89DF-E42C56A7ED25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63AA9ED1-759C-4E47-8C4B-E03B60C7868B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sp>
        <p:nvSpPr>
          <p:cNvPr id="221" name="Tekstvak 220">
            <a:extLst>
              <a:ext uri="{FF2B5EF4-FFF2-40B4-BE49-F238E27FC236}">
                <a16:creationId xmlns:a16="http://schemas.microsoft.com/office/drawing/2014/main" id="{9272559F-7A69-43C8-8C1B-FC1063096924}"/>
              </a:ext>
            </a:extLst>
          </p:cNvPr>
          <p:cNvSpPr txBox="1"/>
          <p:nvPr/>
        </p:nvSpPr>
        <p:spPr>
          <a:xfrm>
            <a:off x="4022512" y="5360545"/>
            <a:ext cx="1380878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 err="1"/>
              <a:t>IgA</a:t>
            </a:r>
            <a:endParaRPr lang="nl-NL" sz="4551" dirty="0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A2677E51-0144-48F7-8449-E4D4B78B02FC}"/>
              </a:ext>
            </a:extLst>
          </p:cNvPr>
          <p:cNvSpPr/>
          <p:nvPr/>
        </p:nvSpPr>
        <p:spPr>
          <a:xfrm rot="16200000" flipH="1">
            <a:off x="4368712" y="4894518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5B24D5B-1806-4D91-BB05-63D4134F168B}"/>
              </a:ext>
            </a:extLst>
          </p:cNvPr>
          <p:cNvGrpSpPr/>
          <p:nvPr/>
        </p:nvGrpSpPr>
        <p:grpSpPr>
          <a:xfrm>
            <a:off x="5711383" y="2657582"/>
            <a:ext cx="746153" cy="904587"/>
            <a:chOff x="7795993" y="370690"/>
            <a:chExt cx="713820" cy="842308"/>
          </a:xfrm>
        </p:grpSpPr>
        <p:pic>
          <p:nvPicPr>
            <p:cNvPr id="223" name="Afbeelding" descr="Afbeelding">
              <a:extLst>
                <a:ext uri="{FF2B5EF4-FFF2-40B4-BE49-F238E27FC236}">
                  <a16:creationId xmlns:a16="http://schemas.microsoft.com/office/drawing/2014/main" id="{706916F4-FAE0-420D-93BA-D3342D64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 l="14454" t="23236" r="36575" b="63144"/>
            <a:stretch>
              <a:fillRect/>
            </a:stretch>
          </p:blipFill>
          <p:spPr>
            <a:xfrm rot="2083738" flipH="1">
              <a:off x="7795993" y="888731"/>
              <a:ext cx="330979" cy="324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Afbeelding" descr="Afbeelding">
              <a:extLst>
                <a:ext uri="{FF2B5EF4-FFF2-40B4-BE49-F238E27FC236}">
                  <a16:creationId xmlns:a16="http://schemas.microsoft.com/office/drawing/2014/main" id="{92ED607D-1295-4BB9-ABC0-EB4F9DACA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 b="75748"/>
            <a:stretch>
              <a:fillRect/>
            </a:stretch>
          </p:blipFill>
          <p:spPr>
            <a:xfrm rot="2083738" flipH="1">
              <a:off x="7829068" y="370690"/>
              <a:ext cx="680745" cy="581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5" name="Afbeelding 224" descr="Afbeelding met tekst&#10;&#10;Automatisch gegenereerde beschrijving">
            <a:extLst>
              <a:ext uri="{FF2B5EF4-FFF2-40B4-BE49-F238E27FC236}">
                <a16:creationId xmlns:a16="http://schemas.microsoft.com/office/drawing/2014/main" id="{DC51E006-7AE4-40A5-9606-869B3463989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5" r="-2800"/>
          <a:stretch/>
        </p:blipFill>
        <p:spPr>
          <a:xfrm>
            <a:off x="4441366" y="2578781"/>
            <a:ext cx="910750" cy="1881355"/>
          </a:xfrm>
          <a:prstGeom prst="rect">
            <a:avLst/>
          </a:prstGeom>
        </p:spPr>
      </p:pic>
      <p:sp>
        <p:nvSpPr>
          <p:cNvPr id="76" name="Tekstvak 75">
            <a:extLst>
              <a:ext uri="{FF2B5EF4-FFF2-40B4-BE49-F238E27FC236}">
                <a16:creationId xmlns:a16="http://schemas.microsoft.com/office/drawing/2014/main" id="{CB40CEAC-7FB8-40AD-8DC1-63D9E9E39867}"/>
              </a:ext>
            </a:extLst>
          </p:cNvPr>
          <p:cNvSpPr txBox="1"/>
          <p:nvPr/>
        </p:nvSpPr>
        <p:spPr>
          <a:xfrm>
            <a:off x="4090697" y="1855368"/>
            <a:ext cx="2950204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B cellen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D4AD8E6-79E2-4ADE-B87A-FAA924027133}"/>
              </a:ext>
            </a:extLst>
          </p:cNvPr>
          <p:cNvSpPr/>
          <p:nvPr/>
        </p:nvSpPr>
        <p:spPr>
          <a:xfrm rot="2221283">
            <a:off x="11094100" y="8572947"/>
            <a:ext cx="214679" cy="109911"/>
          </a:xfrm>
          <a:prstGeom prst="rect">
            <a:avLst/>
          </a:prstGeom>
          <a:solidFill>
            <a:srgbClr val="F9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825D189-4F8B-4D72-844B-0E08117B04EA}"/>
              </a:ext>
            </a:extLst>
          </p:cNvPr>
          <p:cNvSpPr/>
          <p:nvPr/>
        </p:nvSpPr>
        <p:spPr>
          <a:xfrm>
            <a:off x="4065857" y="1983512"/>
            <a:ext cx="2950204" cy="25537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3A7B1490-DD39-46E2-851C-D6F8EC0A4FF4}"/>
              </a:ext>
            </a:extLst>
          </p:cNvPr>
          <p:cNvSpPr txBox="1"/>
          <p:nvPr/>
        </p:nvSpPr>
        <p:spPr>
          <a:xfrm>
            <a:off x="5270867" y="830049"/>
            <a:ext cx="138087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68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3" name="Pijl: rechts 82">
            <a:extLst>
              <a:ext uri="{FF2B5EF4-FFF2-40B4-BE49-F238E27FC236}">
                <a16:creationId xmlns:a16="http://schemas.microsoft.com/office/drawing/2014/main" id="{D850759A-61F4-4541-BE64-443F17D68F85}"/>
              </a:ext>
            </a:extLst>
          </p:cNvPr>
          <p:cNvSpPr/>
          <p:nvPr/>
        </p:nvSpPr>
        <p:spPr>
          <a:xfrm rot="16200000" flipH="1">
            <a:off x="4973615" y="1352131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99" name="Pijl: rechts 98">
            <a:extLst>
              <a:ext uri="{FF2B5EF4-FFF2-40B4-BE49-F238E27FC236}">
                <a16:creationId xmlns:a16="http://schemas.microsoft.com/office/drawing/2014/main" id="{EF102A0A-EA47-452A-8171-8C81E474B8DE}"/>
              </a:ext>
            </a:extLst>
          </p:cNvPr>
          <p:cNvSpPr/>
          <p:nvPr/>
        </p:nvSpPr>
        <p:spPr>
          <a:xfrm rot="16200000" flipH="1">
            <a:off x="6173484" y="4903040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cxnSp>
        <p:nvCxnSpPr>
          <p:cNvPr id="93" name="Rechte verbindingslijn met pijl 92">
            <a:extLst>
              <a:ext uri="{FF2B5EF4-FFF2-40B4-BE49-F238E27FC236}">
                <a16:creationId xmlns:a16="http://schemas.microsoft.com/office/drawing/2014/main" id="{839A3605-896B-48FB-899A-6FD9AFBAD2B8}"/>
              </a:ext>
            </a:extLst>
          </p:cNvPr>
          <p:cNvCxnSpPr>
            <a:cxnSpLocks/>
          </p:cNvCxnSpPr>
          <p:nvPr/>
        </p:nvCxnSpPr>
        <p:spPr>
          <a:xfrm flipH="1">
            <a:off x="3419213" y="2522128"/>
            <a:ext cx="60329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Rechte verbindingslijn met pijl 116">
            <a:extLst>
              <a:ext uri="{FF2B5EF4-FFF2-40B4-BE49-F238E27FC236}">
                <a16:creationId xmlns:a16="http://schemas.microsoft.com/office/drawing/2014/main" id="{21395CB5-5175-488A-ACB6-3F6568EE15CF}"/>
              </a:ext>
            </a:extLst>
          </p:cNvPr>
          <p:cNvCxnSpPr/>
          <p:nvPr/>
        </p:nvCxnSpPr>
        <p:spPr>
          <a:xfrm>
            <a:off x="12598984" y="7264907"/>
            <a:ext cx="66086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1" name="Tabel 20">
            <a:extLst>
              <a:ext uri="{FF2B5EF4-FFF2-40B4-BE49-F238E27FC236}">
                <a16:creationId xmlns:a16="http://schemas.microsoft.com/office/drawing/2014/main" id="{F4BEF04A-DDCE-485B-BB64-FA81FEE9ECE0}"/>
              </a:ext>
            </a:extLst>
          </p:cNvPr>
          <p:cNvGraphicFramePr>
            <a:graphicFrameLocks noGrp="1"/>
          </p:cNvGraphicFramePr>
          <p:nvPr/>
        </p:nvGraphicFramePr>
        <p:xfrm>
          <a:off x="277122" y="2260530"/>
          <a:ext cx="2995879" cy="137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879">
                  <a:extLst>
                    <a:ext uri="{9D8B030D-6E8A-4147-A177-3AD203B41FA5}">
                      <a16:colId xmlns:a16="http://schemas.microsoft.com/office/drawing/2014/main" val="3231643660"/>
                    </a:ext>
                  </a:extLst>
                </a:gridCol>
              </a:tblGrid>
              <a:tr h="508602">
                <a:tc>
                  <a:txBody>
                    <a:bodyPr/>
                    <a:lstStyle/>
                    <a:p>
                      <a:pPr algn="l"/>
                      <a:r>
                        <a:rPr lang="nl-N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Immuuncellen</a:t>
                      </a:r>
                      <a:r>
                        <a:rPr lang="nl-N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darm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26527163"/>
                  </a:ext>
                </a:extLst>
              </a:tr>
              <a:tr h="508602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Nefecon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907397924"/>
                  </a:ext>
                </a:extLst>
              </a:tr>
            </a:tbl>
          </a:graphicData>
        </a:graphic>
      </p:graphicFrame>
      <p:cxnSp>
        <p:nvCxnSpPr>
          <p:cNvPr id="120" name="Rechte verbindingslijn met pijl 119">
            <a:extLst>
              <a:ext uri="{FF2B5EF4-FFF2-40B4-BE49-F238E27FC236}">
                <a16:creationId xmlns:a16="http://schemas.microsoft.com/office/drawing/2014/main" id="{B4B41AA1-73B3-4F1D-952F-715D04E489F8}"/>
              </a:ext>
            </a:extLst>
          </p:cNvPr>
          <p:cNvCxnSpPr>
            <a:cxnSpLocks/>
          </p:cNvCxnSpPr>
          <p:nvPr/>
        </p:nvCxnSpPr>
        <p:spPr>
          <a:xfrm flipH="1">
            <a:off x="3419212" y="4174547"/>
            <a:ext cx="60329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Text Box 1">
            <a:extLst>
              <a:ext uri="{FF2B5EF4-FFF2-40B4-BE49-F238E27FC236}">
                <a16:creationId xmlns:a16="http://schemas.microsoft.com/office/drawing/2014/main" id="{E4866162-7402-4D2E-B25C-AF9F1B702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933888" algn="l"/>
                <a:tab pos="1867774" algn="l"/>
                <a:tab pos="2801661" algn="l"/>
                <a:tab pos="3735549" algn="l"/>
                <a:tab pos="4669435" algn="l"/>
                <a:tab pos="5603323" algn="l"/>
                <a:tab pos="6537211" algn="l"/>
                <a:tab pos="7471098" algn="l"/>
                <a:tab pos="8404984" algn="l"/>
                <a:tab pos="9338872" algn="l"/>
                <a:tab pos="10272760" algn="l"/>
                <a:tab pos="11206646" algn="l"/>
              </a:tabLst>
            </a:pP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Potentiele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nieuwe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behandelingen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voor IgA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nefropathie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die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onderzocht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worden</a:t>
            </a:r>
            <a:endParaRPr lang="en-GB" sz="3413" dirty="0">
              <a:latin typeface="Arial" pitchFamily="34" charset="0"/>
              <a:ea typeface="msgothic" charset="0"/>
              <a:cs typeface="msgothic" charset="0"/>
            </a:endParaRP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7AB934BF-510E-46DF-9C39-180228D13395}"/>
              </a:ext>
            </a:extLst>
          </p:cNvPr>
          <p:cNvGraphicFramePr>
            <a:graphicFrameLocks noGrp="1"/>
          </p:cNvGraphicFramePr>
          <p:nvPr/>
        </p:nvGraphicFramePr>
        <p:xfrm>
          <a:off x="260429" y="4037377"/>
          <a:ext cx="2950204" cy="396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04">
                  <a:extLst>
                    <a:ext uri="{9D8B030D-6E8A-4147-A177-3AD203B41FA5}">
                      <a16:colId xmlns:a16="http://schemas.microsoft.com/office/drawing/2014/main" val="2375844572"/>
                    </a:ext>
                  </a:extLst>
                </a:gridCol>
              </a:tblGrid>
              <a:tr h="420518">
                <a:tc>
                  <a:txBody>
                    <a:bodyPr/>
                    <a:lstStyle/>
                    <a:p>
                      <a:pPr algn="l"/>
                      <a:r>
                        <a:rPr lang="nl-N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cellen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039517022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Atacicept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671527679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Telitacicept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407378977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BION-1301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109211245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VIS649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74839699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Felzartamab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151177740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Blisibimod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36959892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Fostamatinib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141852948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A1CEA93B-F92B-4409-9BA0-67A51F029243}"/>
              </a:ext>
            </a:extLst>
          </p:cNvPr>
          <p:cNvGraphicFramePr>
            <a:graphicFrameLocks noGrp="1"/>
          </p:cNvGraphicFramePr>
          <p:nvPr/>
        </p:nvGraphicFramePr>
        <p:xfrm>
          <a:off x="13460427" y="5509838"/>
          <a:ext cx="2950204" cy="396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04">
                  <a:extLst>
                    <a:ext uri="{9D8B030D-6E8A-4147-A177-3AD203B41FA5}">
                      <a16:colId xmlns:a16="http://schemas.microsoft.com/office/drawing/2014/main" val="3082166643"/>
                    </a:ext>
                  </a:extLst>
                </a:gridCol>
              </a:tblGrid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1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Complement</a:t>
                      </a:r>
                      <a:endParaRPr lang="nl-NL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50545303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Narsoplimab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26992594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Iptacopan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269878581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ONIS-FB-</a:t>
                      </a:r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LRx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86752136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Ravulizumab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1915356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Avacopan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449429741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Cemdisiran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384864694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dirty="0" err="1"/>
                        <a:t>Pegcetacoplan</a:t>
                      </a:r>
                      <a:endParaRPr lang="nl-NL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339094859"/>
                  </a:ext>
                </a:extLst>
              </a:tr>
            </a:tbl>
          </a:graphicData>
        </a:graphic>
      </p:graphicFrame>
      <p:sp>
        <p:nvSpPr>
          <p:cNvPr id="101" name="Tekstvak 100">
            <a:extLst>
              <a:ext uri="{FF2B5EF4-FFF2-40B4-BE49-F238E27FC236}">
                <a16:creationId xmlns:a16="http://schemas.microsoft.com/office/drawing/2014/main" id="{0CCB62D1-F2E3-4B03-9183-35F9015CCBEE}"/>
              </a:ext>
            </a:extLst>
          </p:cNvPr>
          <p:cNvSpPr txBox="1"/>
          <p:nvPr/>
        </p:nvSpPr>
        <p:spPr>
          <a:xfrm>
            <a:off x="6138421" y="5438225"/>
            <a:ext cx="1380878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IgG</a:t>
            </a:r>
          </a:p>
        </p:txBody>
      </p:sp>
      <p:pic>
        <p:nvPicPr>
          <p:cNvPr id="102" name="Afbeelding 101" descr="Afbeelding met toiletbenodigdheden, cosmetisch&#10;&#10;Automatisch gegenereerde beschrijving">
            <a:extLst>
              <a:ext uri="{FF2B5EF4-FFF2-40B4-BE49-F238E27FC236}">
                <a16:creationId xmlns:a16="http://schemas.microsoft.com/office/drawing/2014/main" id="{A49DEEC8-7B2B-4615-9FEB-A8395B545A3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43" y="3501631"/>
            <a:ext cx="88318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Afbeelding" descr="Afbeelding">
            <a:extLst>
              <a:ext uri="{FF2B5EF4-FFF2-40B4-BE49-F238E27FC236}">
                <a16:creationId xmlns:a16="http://schemas.microsoft.com/office/drawing/2014/main" id="{6963A69E-20BA-4454-B143-EAE416F9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81" y="6469466"/>
            <a:ext cx="3439489" cy="226145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6" name="Rechthoek">
            <a:extLst>
              <a:ext uri="{FF2B5EF4-FFF2-40B4-BE49-F238E27FC236}">
                <a16:creationId xmlns:a16="http://schemas.microsoft.com/office/drawing/2014/main" id="{CFCD057C-4979-40BF-B969-6278A754D8BD}"/>
              </a:ext>
            </a:extLst>
          </p:cNvPr>
          <p:cNvSpPr/>
          <p:nvPr/>
        </p:nvSpPr>
        <p:spPr>
          <a:xfrm>
            <a:off x="4307602" y="6488088"/>
            <a:ext cx="3026965" cy="2462044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>
              <a:defRPr sz="9600"/>
            </a:pPr>
            <a:endParaRPr sz="10240"/>
          </a:p>
        </p:txBody>
      </p:sp>
      <p:sp>
        <p:nvSpPr>
          <p:cNvPr id="97" name="Rechthoek">
            <a:extLst>
              <a:ext uri="{FF2B5EF4-FFF2-40B4-BE49-F238E27FC236}">
                <a16:creationId xmlns:a16="http://schemas.microsoft.com/office/drawing/2014/main" id="{92475334-DEA7-45CC-A22D-C7A7E049B7D3}"/>
              </a:ext>
            </a:extLst>
          </p:cNvPr>
          <p:cNvSpPr/>
          <p:nvPr/>
        </p:nvSpPr>
        <p:spPr>
          <a:xfrm rot="1370858">
            <a:off x="7144532" y="7225630"/>
            <a:ext cx="262263" cy="345307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>
              <a:defRPr sz="9600"/>
            </a:pPr>
            <a:endParaRPr sz="10240"/>
          </a:p>
        </p:txBody>
      </p:sp>
      <p:pic>
        <p:nvPicPr>
          <p:cNvPr id="98" name="Afbeelding" descr="Afbeelding">
            <a:extLst>
              <a:ext uri="{FF2B5EF4-FFF2-40B4-BE49-F238E27FC236}">
                <a16:creationId xmlns:a16="http://schemas.microsoft.com/office/drawing/2014/main" id="{02704AA4-8C71-46D6-9916-647491B3FD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287"/>
          <a:stretch>
            <a:fillRect/>
          </a:stretch>
        </p:blipFill>
        <p:spPr>
          <a:xfrm rot="5400000" flipH="1">
            <a:off x="5977264" y="7184629"/>
            <a:ext cx="1375930" cy="16072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D37AA2F-91F0-42AD-AFF9-D63642D1FB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8" t="28354"/>
          <a:stretch/>
        </p:blipFill>
        <p:spPr>
          <a:xfrm rot="1668978" flipH="1">
            <a:off x="6851001" y="7257836"/>
            <a:ext cx="521506" cy="276085"/>
          </a:xfrm>
          <a:prstGeom prst="rect">
            <a:avLst/>
          </a:prstGeom>
        </p:spPr>
      </p:pic>
      <p:sp>
        <p:nvSpPr>
          <p:cNvPr id="94" name="Gelijkbenige driehoek 166">
            <a:extLst>
              <a:ext uri="{FF2B5EF4-FFF2-40B4-BE49-F238E27FC236}">
                <a16:creationId xmlns:a16="http://schemas.microsoft.com/office/drawing/2014/main" id="{91B9E661-C721-4FB0-AC02-754AE5EAD320}"/>
              </a:ext>
            </a:extLst>
          </p:cNvPr>
          <p:cNvSpPr/>
          <p:nvPr/>
        </p:nvSpPr>
        <p:spPr>
          <a:xfrm rot="4575846">
            <a:off x="7401928" y="7268158"/>
            <a:ext cx="68742" cy="116439"/>
          </a:xfrm>
          <a:prstGeom prst="triangle">
            <a:avLst/>
          </a:prstGeom>
          <a:solidFill>
            <a:srgbClr val="FFFFFF"/>
          </a:solidFill>
          <a:ln w="25400" cap="flat">
            <a:solidFill>
              <a:srgbClr val="FFFFFF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pic>
        <p:nvPicPr>
          <p:cNvPr id="105" name="Afbeelding" descr="Afbeelding">
            <a:extLst>
              <a:ext uri="{FF2B5EF4-FFF2-40B4-BE49-F238E27FC236}">
                <a16:creationId xmlns:a16="http://schemas.microsoft.com/office/drawing/2014/main" id="{A93AAFFD-DC3A-4CE1-B485-09E879DC87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274" t="7317" b="80720"/>
          <a:stretch>
            <a:fillRect/>
          </a:stretch>
        </p:blipFill>
        <p:spPr>
          <a:xfrm rot="5400000" flipH="1">
            <a:off x="6923788" y="7631867"/>
            <a:ext cx="876830" cy="20736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6" name="Afbeelding" descr="Afbeelding">
            <a:extLst>
              <a:ext uri="{FF2B5EF4-FFF2-40B4-BE49-F238E27FC236}">
                <a16:creationId xmlns:a16="http://schemas.microsoft.com/office/drawing/2014/main" id="{7D565939-7950-4AEB-9B95-5E5B63F0CEE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6274" t="16691" b="80720"/>
          <a:stretch>
            <a:fillRect/>
          </a:stretch>
        </p:blipFill>
        <p:spPr>
          <a:xfrm rot="5400000" flipH="1">
            <a:off x="6843830" y="7714385"/>
            <a:ext cx="876830" cy="448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7" name="Vrije vorm: vorm 179">
            <a:extLst>
              <a:ext uri="{FF2B5EF4-FFF2-40B4-BE49-F238E27FC236}">
                <a16:creationId xmlns:a16="http://schemas.microsoft.com/office/drawing/2014/main" id="{FFF1DACC-1027-4C66-9CD5-03190602DE97}"/>
              </a:ext>
            </a:extLst>
          </p:cNvPr>
          <p:cNvSpPr/>
          <p:nvPr/>
        </p:nvSpPr>
        <p:spPr>
          <a:xfrm>
            <a:off x="7374915" y="7300881"/>
            <a:ext cx="165535" cy="4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7" extrusionOk="0">
                <a:moveTo>
                  <a:pt x="0" y="21457"/>
                </a:moveTo>
                <a:cubicBezTo>
                  <a:pt x="2116" y="15759"/>
                  <a:pt x="4232" y="10062"/>
                  <a:pt x="5546" y="7171"/>
                </a:cubicBezTo>
                <a:cubicBezTo>
                  <a:pt x="6860" y="4279"/>
                  <a:pt x="7151" y="4959"/>
                  <a:pt x="7881" y="4109"/>
                </a:cubicBezTo>
                <a:cubicBezTo>
                  <a:pt x="8611" y="3259"/>
                  <a:pt x="9341" y="2748"/>
                  <a:pt x="9924" y="2068"/>
                </a:cubicBezTo>
                <a:cubicBezTo>
                  <a:pt x="10508" y="1388"/>
                  <a:pt x="10703" y="197"/>
                  <a:pt x="11384" y="27"/>
                </a:cubicBezTo>
                <a:cubicBezTo>
                  <a:pt x="12065" y="-143"/>
                  <a:pt x="13038" y="537"/>
                  <a:pt x="14011" y="1048"/>
                </a:cubicBezTo>
                <a:cubicBezTo>
                  <a:pt x="14984" y="1558"/>
                  <a:pt x="16249" y="2408"/>
                  <a:pt x="17222" y="3089"/>
                </a:cubicBezTo>
                <a:cubicBezTo>
                  <a:pt x="18195" y="3769"/>
                  <a:pt x="19119" y="4789"/>
                  <a:pt x="19849" y="5129"/>
                </a:cubicBezTo>
                <a:cubicBezTo>
                  <a:pt x="20578" y="5470"/>
                  <a:pt x="21089" y="5300"/>
                  <a:pt x="21600" y="5129"/>
                </a:cubicBezTo>
              </a:path>
            </a:pathLst>
          </a:custGeom>
          <a:noFill/>
          <a:ln w="508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08" name="Vrije vorm: vorm 180">
            <a:extLst>
              <a:ext uri="{FF2B5EF4-FFF2-40B4-BE49-F238E27FC236}">
                <a16:creationId xmlns:a16="http://schemas.microsoft.com/office/drawing/2014/main" id="{9C4C7ED8-682A-4EEA-9C91-B77EFA0A2440}"/>
              </a:ext>
            </a:extLst>
          </p:cNvPr>
          <p:cNvSpPr/>
          <p:nvPr/>
        </p:nvSpPr>
        <p:spPr>
          <a:xfrm>
            <a:off x="7444261" y="7377730"/>
            <a:ext cx="102901" cy="4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127" extrusionOk="0">
                <a:moveTo>
                  <a:pt x="0" y="20127"/>
                </a:moveTo>
                <a:cubicBezTo>
                  <a:pt x="2035" y="12558"/>
                  <a:pt x="4070" y="4990"/>
                  <a:pt x="5635" y="1758"/>
                </a:cubicBezTo>
                <a:cubicBezTo>
                  <a:pt x="7200" y="-1473"/>
                  <a:pt x="7513" y="738"/>
                  <a:pt x="9391" y="738"/>
                </a:cubicBezTo>
                <a:cubicBezTo>
                  <a:pt x="11270" y="738"/>
                  <a:pt x="14869" y="1248"/>
                  <a:pt x="16904" y="1758"/>
                </a:cubicBezTo>
                <a:cubicBezTo>
                  <a:pt x="18939" y="2268"/>
                  <a:pt x="20270" y="3034"/>
                  <a:pt x="21600" y="3799"/>
                </a:cubicBezTo>
              </a:path>
            </a:pathLst>
          </a:custGeom>
          <a:noFill/>
          <a:ln w="5080" cap="flat">
            <a:solidFill>
              <a:srgbClr val="000000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09" name="Vrije vorm: vorm 181">
            <a:extLst>
              <a:ext uri="{FF2B5EF4-FFF2-40B4-BE49-F238E27FC236}">
                <a16:creationId xmlns:a16="http://schemas.microsoft.com/office/drawing/2014/main" id="{F8A48DCC-6DE5-4A1C-A762-AB634E144702}"/>
              </a:ext>
            </a:extLst>
          </p:cNvPr>
          <p:cNvSpPr/>
          <p:nvPr/>
        </p:nvSpPr>
        <p:spPr>
          <a:xfrm rot="21261795">
            <a:off x="7400107" y="7311443"/>
            <a:ext cx="160519" cy="143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10" h="19712" extrusionOk="0">
                <a:moveTo>
                  <a:pt x="337" y="2711"/>
                </a:moveTo>
                <a:cubicBezTo>
                  <a:pt x="1648" y="-514"/>
                  <a:pt x="7689" y="161"/>
                  <a:pt x="10253" y="11"/>
                </a:cubicBezTo>
                <a:cubicBezTo>
                  <a:pt x="12818" y="-139"/>
                  <a:pt x="14243" y="1361"/>
                  <a:pt x="15725" y="1811"/>
                </a:cubicBezTo>
                <a:cubicBezTo>
                  <a:pt x="17207" y="2261"/>
                  <a:pt x="18403" y="2036"/>
                  <a:pt x="19144" y="2711"/>
                </a:cubicBezTo>
                <a:cubicBezTo>
                  <a:pt x="19885" y="3386"/>
                  <a:pt x="20626" y="5111"/>
                  <a:pt x="20170" y="5861"/>
                </a:cubicBezTo>
                <a:cubicBezTo>
                  <a:pt x="19714" y="6611"/>
                  <a:pt x="18061" y="6986"/>
                  <a:pt x="16409" y="7211"/>
                </a:cubicBezTo>
                <a:cubicBezTo>
                  <a:pt x="14756" y="7436"/>
                  <a:pt x="11849" y="6761"/>
                  <a:pt x="10253" y="7211"/>
                </a:cubicBezTo>
                <a:cubicBezTo>
                  <a:pt x="8658" y="7661"/>
                  <a:pt x="7860" y="8711"/>
                  <a:pt x="6834" y="9911"/>
                </a:cubicBezTo>
                <a:cubicBezTo>
                  <a:pt x="5808" y="11111"/>
                  <a:pt x="4839" y="12836"/>
                  <a:pt x="4098" y="14411"/>
                </a:cubicBezTo>
                <a:cubicBezTo>
                  <a:pt x="3357" y="15986"/>
                  <a:pt x="2844" y="21086"/>
                  <a:pt x="2388" y="19361"/>
                </a:cubicBezTo>
                <a:cubicBezTo>
                  <a:pt x="1933" y="17636"/>
                  <a:pt x="-974" y="5936"/>
                  <a:pt x="337" y="2711"/>
                </a:cubicBezTo>
                <a:close/>
              </a:path>
            </a:pathLst>
          </a:custGeom>
          <a:gradFill flip="none" rotWithShape="1">
            <a:gsLst>
              <a:gs pos="0">
                <a:srgbClr val="F5AAA8"/>
              </a:gs>
              <a:gs pos="35000">
                <a:srgbClr val="F18773"/>
              </a:gs>
              <a:gs pos="91000">
                <a:srgbClr val="FF2600"/>
              </a:gs>
              <a:gs pos="100000">
                <a:srgbClr val="FF2600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0" name="Vrije vorm: vorm 183">
            <a:extLst>
              <a:ext uri="{FF2B5EF4-FFF2-40B4-BE49-F238E27FC236}">
                <a16:creationId xmlns:a16="http://schemas.microsoft.com/office/drawing/2014/main" id="{2485521B-4444-41C1-A4CB-094E99B58124}"/>
              </a:ext>
            </a:extLst>
          </p:cNvPr>
          <p:cNvSpPr/>
          <p:nvPr/>
        </p:nvSpPr>
        <p:spPr>
          <a:xfrm>
            <a:off x="7410673" y="7355926"/>
            <a:ext cx="177599" cy="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263" extrusionOk="0">
                <a:moveTo>
                  <a:pt x="4" y="21262"/>
                </a:moveTo>
                <a:cubicBezTo>
                  <a:pt x="-130" y="21149"/>
                  <a:pt x="3135" y="6938"/>
                  <a:pt x="4566" y="3528"/>
                </a:cubicBezTo>
                <a:cubicBezTo>
                  <a:pt x="5997" y="117"/>
                  <a:pt x="7249" y="1367"/>
                  <a:pt x="8590" y="799"/>
                </a:cubicBezTo>
                <a:cubicBezTo>
                  <a:pt x="9932" y="231"/>
                  <a:pt x="11005" y="-224"/>
                  <a:pt x="12615" y="117"/>
                </a:cubicBezTo>
                <a:cubicBezTo>
                  <a:pt x="14225" y="458"/>
                  <a:pt x="18250" y="2846"/>
                  <a:pt x="18250" y="2846"/>
                </a:cubicBezTo>
                <a:lnTo>
                  <a:pt x="20933" y="4210"/>
                </a:lnTo>
                <a:cubicBezTo>
                  <a:pt x="21381" y="4892"/>
                  <a:pt x="21470" y="6711"/>
                  <a:pt x="20933" y="6938"/>
                </a:cubicBezTo>
                <a:cubicBezTo>
                  <a:pt x="20397" y="7166"/>
                  <a:pt x="18742" y="5915"/>
                  <a:pt x="17714" y="5574"/>
                </a:cubicBezTo>
                <a:cubicBezTo>
                  <a:pt x="16685" y="5233"/>
                  <a:pt x="15790" y="5233"/>
                  <a:pt x="14762" y="4892"/>
                </a:cubicBezTo>
                <a:cubicBezTo>
                  <a:pt x="13733" y="4551"/>
                  <a:pt x="12526" y="3755"/>
                  <a:pt x="11542" y="3528"/>
                </a:cubicBezTo>
                <a:cubicBezTo>
                  <a:pt x="10558" y="3300"/>
                  <a:pt x="9887" y="3414"/>
                  <a:pt x="8859" y="3528"/>
                </a:cubicBezTo>
                <a:cubicBezTo>
                  <a:pt x="7830" y="3641"/>
                  <a:pt x="6265" y="2732"/>
                  <a:pt x="5371" y="4210"/>
                </a:cubicBezTo>
                <a:cubicBezTo>
                  <a:pt x="4476" y="5688"/>
                  <a:pt x="138" y="21376"/>
                  <a:pt x="4" y="21262"/>
                </a:cubicBezTo>
                <a:close/>
              </a:path>
            </a:pathLst>
          </a:custGeom>
          <a:gradFill flip="none" rotWithShape="1">
            <a:gsLst>
              <a:gs pos="0">
                <a:srgbClr val="F18672"/>
              </a:gs>
              <a:gs pos="7000">
                <a:srgbClr val="F18772"/>
              </a:gs>
              <a:gs pos="62000">
                <a:srgbClr val="F62300"/>
              </a:gs>
              <a:gs pos="100000">
                <a:srgbClr val="ED2200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1" name="Vrije vorm: vorm 184">
            <a:extLst>
              <a:ext uri="{FF2B5EF4-FFF2-40B4-BE49-F238E27FC236}">
                <a16:creationId xmlns:a16="http://schemas.microsoft.com/office/drawing/2014/main" id="{007837A2-8E22-405C-B826-3D02D9E2A845}"/>
              </a:ext>
            </a:extLst>
          </p:cNvPr>
          <p:cNvSpPr/>
          <p:nvPr/>
        </p:nvSpPr>
        <p:spPr>
          <a:xfrm rot="547736">
            <a:off x="7406779" y="7308022"/>
            <a:ext cx="161300" cy="460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263" extrusionOk="0">
                <a:moveTo>
                  <a:pt x="4" y="21262"/>
                </a:moveTo>
                <a:cubicBezTo>
                  <a:pt x="-130" y="21149"/>
                  <a:pt x="3135" y="6938"/>
                  <a:pt x="4566" y="3528"/>
                </a:cubicBezTo>
                <a:cubicBezTo>
                  <a:pt x="5997" y="117"/>
                  <a:pt x="7249" y="1367"/>
                  <a:pt x="8590" y="799"/>
                </a:cubicBezTo>
                <a:cubicBezTo>
                  <a:pt x="9932" y="231"/>
                  <a:pt x="11005" y="-224"/>
                  <a:pt x="12615" y="117"/>
                </a:cubicBezTo>
                <a:cubicBezTo>
                  <a:pt x="14225" y="458"/>
                  <a:pt x="18250" y="2846"/>
                  <a:pt x="18250" y="2846"/>
                </a:cubicBezTo>
                <a:lnTo>
                  <a:pt x="20933" y="4210"/>
                </a:lnTo>
                <a:cubicBezTo>
                  <a:pt x="21381" y="4892"/>
                  <a:pt x="21470" y="6711"/>
                  <a:pt x="20933" y="6938"/>
                </a:cubicBezTo>
                <a:cubicBezTo>
                  <a:pt x="20397" y="7166"/>
                  <a:pt x="18742" y="5915"/>
                  <a:pt x="17714" y="5574"/>
                </a:cubicBezTo>
                <a:cubicBezTo>
                  <a:pt x="16685" y="5233"/>
                  <a:pt x="15790" y="5233"/>
                  <a:pt x="14762" y="4892"/>
                </a:cubicBezTo>
                <a:cubicBezTo>
                  <a:pt x="13733" y="4551"/>
                  <a:pt x="12526" y="3755"/>
                  <a:pt x="11542" y="3528"/>
                </a:cubicBezTo>
                <a:cubicBezTo>
                  <a:pt x="10558" y="3300"/>
                  <a:pt x="9887" y="3414"/>
                  <a:pt x="8859" y="3528"/>
                </a:cubicBezTo>
                <a:cubicBezTo>
                  <a:pt x="7830" y="3641"/>
                  <a:pt x="6265" y="2732"/>
                  <a:pt x="5371" y="4210"/>
                </a:cubicBezTo>
                <a:cubicBezTo>
                  <a:pt x="4476" y="5688"/>
                  <a:pt x="138" y="21376"/>
                  <a:pt x="4" y="21262"/>
                </a:cubicBezTo>
                <a:close/>
              </a:path>
            </a:pathLst>
          </a:custGeom>
          <a:gradFill flip="none" rotWithShape="1">
            <a:gsLst>
              <a:gs pos="0">
                <a:srgbClr val="EAD7F4"/>
              </a:gs>
              <a:gs pos="35000">
                <a:srgbClr val="FFFFFF"/>
              </a:gs>
              <a:gs pos="46000">
                <a:srgbClr val="FFFFFF"/>
              </a:gs>
              <a:gs pos="57000">
                <a:srgbClr val="FCD8D3"/>
              </a:gs>
              <a:gs pos="100000">
                <a:srgbClr val="F69A8B"/>
              </a:gs>
            </a:gsLst>
            <a:lin ang="18900000" scaled="0"/>
          </a:gradFill>
          <a:ln w="12700" cap="flat">
            <a:noFill/>
            <a:miter lim="400000"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2" name="Vrije vorm: vorm 185">
            <a:extLst>
              <a:ext uri="{FF2B5EF4-FFF2-40B4-BE49-F238E27FC236}">
                <a16:creationId xmlns:a16="http://schemas.microsoft.com/office/drawing/2014/main" id="{3296A593-FE5C-457F-93CF-26361EF7246A}"/>
              </a:ext>
            </a:extLst>
          </p:cNvPr>
          <p:cNvSpPr/>
          <p:nvPr/>
        </p:nvSpPr>
        <p:spPr>
          <a:xfrm rot="21139125">
            <a:off x="7372941" y="7325069"/>
            <a:ext cx="58162" cy="34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13" extrusionOk="0">
                <a:moveTo>
                  <a:pt x="0" y="21113"/>
                </a:moveTo>
                <a:cubicBezTo>
                  <a:pt x="6508" y="13797"/>
                  <a:pt x="13015" y="6481"/>
                  <a:pt x="16615" y="2997"/>
                </a:cubicBezTo>
                <a:cubicBezTo>
                  <a:pt x="20215" y="-487"/>
                  <a:pt x="20907" y="-139"/>
                  <a:pt x="21600" y="210"/>
                </a:cubicBezTo>
              </a:path>
            </a:pathLst>
          </a:custGeom>
          <a:noFill/>
          <a:ln w="6350" cap="flat">
            <a:solidFill>
              <a:srgbClr val="E6DBF7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sp>
        <p:nvSpPr>
          <p:cNvPr id="113" name="Vrije vorm: vorm 186">
            <a:extLst>
              <a:ext uri="{FF2B5EF4-FFF2-40B4-BE49-F238E27FC236}">
                <a16:creationId xmlns:a16="http://schemas.microsoft.com/office/drawing/2014/main" id="{13C8219B-5264-49A7-B808-756C5B5B3498}"/>
              </a:ext>
            </a:extLst>
          </p:cNvPr>
          <p:cNvSpPr/>
          <p:nvPr/>
        </p:nvSpPr>
        <p:spPr>
          <a:xfrm>
            <a:off x="7410710" y="7390935"/>
            <a:ext cx="33554" cy="66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120" y="14834"/>
                  <a:pt x="12240" y="8069"/>
                  <a:pt x="15840" y="4469"/>
                </a:cubicBezTo>
                <a:cubicBezTo>
                  <a:pt x="19440" y="869"/>
                  <a:pt x="20520" y="434"/>
                  <a:pt x="21600" y="0"/>
                </a:cubicBezTo>
              </a:path>
            </a:pathLst>
          </a:custGeom>
          <a:noFill/>
          <a:ln w="15875" cap="flat">
            <a:solidFill>
              <a:srgbClr val="F18773"/>
            </a:solidFill>
            <a:prstDash val="solid"/>
            <a:round/>
          </a:ln>
          <a:effectLst/>
        </p:spPr>
        <p:txBody>
          <a:bodyPr wrap="square" lIns="48767" tIns="48767" rIns="48767" bIns="48767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920"/>
          </a:p>
        </p:txBody>
      </p:sp>
      <p:pic>
        <p:nvPicPr>
          <p:cNvPr id="84" name="Afbeelding" descr="Afbeelding">
            <a:extLst>
              <a:ext uri="{FF2B5EF4-FFF2-40B4-BE49-F238E27FC236}">
                <a16:creationId xmlns:a16="http://schemas.microsoft.com/office/drawing/2014/main" id="{2E07A409-EC58-45E4-8905-091A908F964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46"/>
          <a:stretch>
            <a:fillRect/>
          </a:stretch>
        </p:blipFill>
        <p:spPr>
          <a:xfrm rot="20707255" flipH="1">
            <a:off x="6802593" y="8058066"/>
            <a:ext cx="1683581" cy="1073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89" y="0"/>
                </a:moveTo>
                <a:lnTo>
                  <a:pt x="0" y="1934"/>
                </a:lnTo>
                <a:lnTo>
                  <a:pt x="0" y="11060"/>
                </a:lnTo>
                <a:lnTo>
                  <a:pt x="2444" y="21600"/>
                </a:lnTo>
                <a:lnTo>
                  <a:pt x="21404" y="21600"/>
                </a:lnTo>
                <a:lnTo>
                  <a:pt x="21600" y="21489"/>
                </a:lnTo>
                <a:lnTo>
                  <a:pt x="21600" y="3502"/>
                </a:lnTo>
                <a:lnTo>
                  <a:pt x="20791" y="0"/>
                </a:lnTo>
                <a:lnTo>
                  <a:pt x="3389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ED70AE41-A343-4BB2-A5E5-E20AD8F1E759}"/>
              </a:ext>
            </a:extLst>
          </p:cNvPr>
          <p:cNvGrpSpPr>
            <a:grpSpLocks noChangeAspect="1"/>
          </p:cNvGrpSpPr>
          <p:nvPr/>
        </p:nvGrpSpPr>
        <p:grpSpPr>
          <a:xfrm>
            <a:off x="8023072" y="5985306"/>
            <a:ext cx="4903747" cy="3747809"/>
            <a:chOff x="7761249" y="2344459"/>
            <a:chExt cx="3589698" cy="2743516"/>
          </a:xfrm>
        </p:grpSpPr>
        <p:grpSp>
          <p:nvGrpSpPr>
            <p:cNvPr id="85" name="Groepeer">
              <a:extLst>
                <a:ext uri="{FF2B5EF4-FFF2-40B4-BE49-F238E27FC236}">
                  <a16:creationId xmlns:a16="http://schemas.microsoft.com/office/drawing/2014/main" id="{D29D4362-FFCE-4458-85E4-DF9FAF254A41}"/>
                </a:ext>
              </a:extLst>
            </p:cNvPr>
            <p:cNvGrpSpPr/>
            <p:nvPr/>
          </p:nvGrpSpPr>
          <p:grpSpPr>
            <a:xfrm>
              <a:off x="7761249" y="2344459"/>
              <a:ext cx="3589698" cy="2743516"/>
              <a:chOff x="485638" y="0"/>
              <a:chExt cx="3589697" cy="2743515"/>
            </a:xfrm>
          </p:grpSpPr>
          <p:sp>
            <p:nvSpPr>
              <p:cNvPr id="86" name="Ovaal 223">
                <a:extLst>
                  <a:ext uri="{FF2B5EF4-FFF2-40B4-BE49-F238E27FC236}">
                    <a16:creationId xmlns:a16="http://schemas.microsoft.com/office/drawing/2014/main" id="{3597BA53-2F96-456C-ACC9-7A5373F9614F}"/>
                  </a:ext>
                </a:extLst>
              </p:cNvPr>
              <p:cNvSpPr/>
              <p:nvPr/>
            </p:nvSpPr>
            <p:spPr>
              <a:xfrm>
                <a:off x="1315349" y="0"/>
                <a:ext cx="2520001" cy="2520001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FFFFFF"/>
                  </a:gs>
                  <a:gs pos="61000">
                    <a:srgbClr val="FFFDFB"/>
                  </a:gs>
                  <a:gs pos="88000">
                    <a:srgbClr val="F7E7E3"/>
                  </a:gs>
                  <a:gs pos="100000">
                    <a:srgbClr val="EFD3CB"/>
                  </a:gs>
                </a:gsLst>
                <a:lin ang="5400000" scaled="0"/>
              </a:gradFill>
              <a:ln w="15875" cap="flat">
                <a:solidFill>
                  <a:srgbClr val="F9EDEA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grpSp>
            <p:nvGrpSpPr>
              <p:cNvPr id="87" name="Groep 243">
                <a:extLst>
                  <a:ext uri="{FF2B5EF4-FFF2-40B4-BE49-F238E27FC236}">
                    <a16:creationId xmlns:a16="http://schemas.microsoft.com/office/drawing/2014/main" id="{DE607CB1-C2CB-4F3D-AA7E-FD40AB477A08}"/>
                  </a:ext>
                </a:extLst>
              </p:cNvPr>
              <p:cNvGrpSpPr/>
              <p:nvPr/>
            </p:nvGrpSpPr>
            <p:grpSpPr>
              <a:xfrm>
                <a:off x="2312101" y="1245755"/>
                <a:ext cx="1726939" cy="1497760"/>
                <a:chOff x="11744" y="13929"/>
                <a:chExt cx="1726937" cy="1497758"/>
              </a:xfrm>
            </p:grpSpPr>
            <p:pic>
              <p:nvPicPr>
                <p:cNvPr id="145" name="Afbeelding" descr="Afbeelding">
                  <a:extLst>
                    <a:ext uri="{FF2B5EF4-FFF2-40B4-BE49-F238E27FC236}">
                      <a16:creationId xmlns:a16="http://schemas.microsoft.com/office/drawing/2014/main" id="{CA91BC8C-117E-49F4-B2E9-AF0772C82A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rcRect r="31133" b="13921"/>
                <a:stretch>
                  <a:fillRect/>
                </a:stretch>
              </p:blipFill>
              <p:spPr>
                <a:xfrm rot="19191464">
                  <a:off x="1248878" y="114250"/>
                  <a:ext cx="433209" cy="3338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146" name="Groep 224">
                  <a:extLst>
                    <a:ext uri="{FF2B5EF4-FFF2-40B4-BE49-F238E27FC236}">
                      <a16:creationId xmlns:a16="http://schemas.microsoft.com/office/drawing/2014/main" id="{60870ED8-4FBC-4301-8477-FA661220B644}"/>
                    </a:ext>
                  </a:extLst>
                </p:cNvPr>
                <p:cNvGrpSpPr/>
                <p:nvPr/>
              </p:nvGrpSpPr>
              <p:grpSpPr>
                <a:xfrm>
                  <a:off x="11744" y="281374"/>
                  <a:ext cx="1441556" cy="1230315"/>
                  <a:chOff x="11744" y="30649"/>
                  <a:chExt cx="1441554" cy="1230313"/>
                </a:xfrm>
              </p:grpSpPr>
              <p:pic>
                <p:nvPicPr>
                  <p:cNvPr id="147" name="Afbeelding" descr="Afbeelding">
                    <a:extLst>
                      <a:ext uri="{FF2B5EF4-FFF2-40B4-BE49-F238E27FC236}">
                        <a16:creationId xmlns:a16="http://schemas.microsoft.com/office/drawing/2014/main" id="{3BA0A62A-BBC7-4381-A93D-94CC2F4BC8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rcRect l="47353" b="23836"/>
                  <a:stretch>
                    <a:fillRect/>
                  </a:stretch>
                </p:blipFill>
                <p:spPr>
                  <a:xfrm rot="19191464">
                    <a:off x="67963" y="893592"/>
                    <a:ext cx="331178" cy="29541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48" name="Afbeelding" descr="Afbeelding">
                    <a:extLst>
                      <a:ext uri="{FF2B5EF4-FFF2-40B4-BE49-F238E27FC236}">
                        <a16:creationId xmlns:a16="http://schemas.microsoft.com/office/drawing/2014/main" id="{C45DFAE0-9084-4E06-830D-E980E10D7F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artisticGlass/>
                            </a14:imgEffect>
                          </a14:imgLayer>
                        </a14:imgProps>
                      </a:ext>
                    </a:extLst>
                  </a:blip>
                  <a:srcRect b="1"/>
                  <a:stretch>
                    <a:fillRect/>
                  </a:stretch>
                </p:blipFill>
                <p:spPr>
                  <a:xfrm rot="19191464">
                    <a:off x="301310" y="584423"/>
                    <a:ext cx="629050" cy="38785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49" name="Afbeelding" descr="Afbeelding">
                    <a:extLst>
                      <a:ext uri="{FF2B5EF4-FFF2-40B4-BE49-F238E27FC236}">
                        <a16:creationId xmlns:a16="http://schemas.microsoft.com/office/drawing/2014/main" id="{8BB2E8D2-7EE5-45D3-92A4-B98A74D965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artisticGlass/>
                            </a14:imgEffect>
                          </a14:imgLayer>
                        </a14:imgProps>
                      </a:ext>
                    </a:extLst>
                  </a:blip>
                  <a:srcRect b="1"/>
                  <a:stretch>
                    <a:fillRect/>
                  </a:stretch>
                </p:blipFill>
                <p:spPr>
                  <a:xfrm rot="19191464">
                    <a:off x="773315" y="187739"/>
                    <a:ext cx="629050" cy="38785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88" name="Rechthoek 242">
                <a:extLst>
                  <a:ext uri="{FF2B5EF4-FFF2-40B4-BE49-F238E27FC236}">
                    <a16:creationId xmlns:a16="http://schemas.microsoft.com/office/drawing/2014/main" id="{891EEF9E-ACF9-40FB-BF09-4699AF636CC0}"/>
                  </a:ext>
                </a:extLst>
              </p:cNvPr>
              <p:cNvSpPr/>
              <p:nvPr/>
            </p:nvSpPr>
            <p:spPr>
              <a:xfrm rot="19136338">
                <a:off x="2720219" y="2086150"/>
                <a:ext cx="1355116" cy="266078"/>
              </a:xfrm>
              <a:prstGeom prst="rect">
                <a:avLst/>
              </a:prstGeom>
              <a:solidFill>
                <a:srgbClr val="CBEC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sp>
            <p:nvSpPr>
              <p:cNvPr id="89" name="Ovaal 228">
                <a:extLst>
                  <a:ext uri="{FF2B5EF4-FFF2-40B4-BE49-F238E27FC236}">
                    <a16:creationId xmlns:a16="http://schemas.microsoft.com/office/drawing/2014/main" id="{D1FD992F-0E71-4077-8C2E-8956E5B04CB9}"/>
                  </a:ext>
                </a:extLst>
              </p:cNvPr>
              <p:cNvSpPr/>
              <p:nvPr/>
            </p:nvSpPr>
            <p:spPr>
              <a:xfrm>
                <a:off x="1186560" y="21698"/>
                <a:ext cx="2789658" cy="2628239"/>
              </a:xfrm>
              <a:prstGeom prst="ellipse">
                <a:avLst/>
              </a:prstGeom>
              <a:noFill/>
              <a:ln w="3587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 dirty="0"/>
              </a:p>
            </p:txBody>
          </p:sp>
          <p:sp>
            <p:nvSpPr>
              <p:cNvPr id="90" name="Ovaal 231">
                <a:extLst>
                  <a:ext uri="{FF2B5EF4-FFF2-40B4-BE49-F238E27FC236}">
                    <a16:creationId xmlns:a16="http://schemas.microsoft.com/office/drawing/2014/main" id="{0F26BC9E-ED92-48B7-8EEC-92EC94D97A7D}"/>
                  </a:ext>
                </a:extLst>
              </p:cNvPr>
              <p:cNvSpPr/>
              <p:nvPr/>
            </p:nvSpPr>
            <p:spPr>
              <a:xfrm>
                <a:off x="1355936" y="168487"/>
                <a:ext cx="2459580" cy="2351512"/>
              </a:xfrm>
              <a:prstGeom prst="ellipse">
                <a:avLst/>
              </a:prstGeom>
              <a:noFill/>
              <a:ln w="15875" cap="flat">
                <a:solidFill>
                  <a:srgbClr val="1684D6"/>
                </a:solidFill>
                <a:prstDash val="solid"/>
                <a:round/>
              </a:ln>
              <a:effectLst/>
            </p:spPr>
            <p:txBody>
              <a:bodyPr wrap="square" lIns="48767" tIns="48767" rIns="48767" bIns="48767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920"/>
              </a:p>
            </p:txBody>
          </p:sp>
          <p:sp>
            <p:nvSpPr>
              <p:cNvPr id="92" name="Rechte verbindingslijn 202">
                <a:extLst>
                  <a:ext uri="{FF2B5EF4-FFF2-40B4-BE49-F238E27FC236}">
                    <a16:creationId xmlns:a16="http://schemas.microsoft.com/office/drawing/2014/main" id="{FC9068FF-B778-4F86-BA33-3AD06544FBF8}"/>
                  </a:ext>
                </a:extLst>
              </p:cNvPr>
              <p:cNvSpPr/>
              <p:nvPr/>
            </p:nvSpPr>
            <p:spPr>
              <a:xfrm flipH="1" flipV="1">
                <a:off x="485638" y="2025559"/>
                <a:ext cx="2002267" cy="446930"/>
              </a:xfrm>
              <a:prstGeom prst="line">
                <a:avLst/>
              </a:prstGeom>
              <a:noFill/>
              <a:ln w="9525" cap="flat">
                <a:solidFill>
                  <a:srgbClr val="1684D6"/>
                </a:solidFill>
                <a:prstDash val="dash"/>
                <a:round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endParaRPr sz="1920"/>
              </a:p>
            </p:txBody>
          </p:sp>
          <p:sp>
            <p:nvSpPr>
              <p:cNvPr id="138" name="Rechte verbindingslijn 203">
                <a:extLst>
                  <a:ext uri="{FF2B5EF4-FFF2-40B4-BE49-F238E27FC236}">
                    <a16:creationId xmlns:a16="http://schemas.microsoft.com/office/drawing/2014/main" id="{685E0A21-8639-4882-9D88-41F08BFB4E82}"/>
                  </a:ext>
                </a:extLst>
              </p:cNvPr>
              <p:cNvSpPr/>
              <p:nvPr/>
            </p:nvSpPr>
            <p:spPr>
              <a:xfrm flipV="1">
                <a:off x="489996" y="282052"/>
                <a:ext cx="1554412" cy="1183835"/>
              </a:xfrm>
              <a:prstGeom prst="line">
                <a:avLst/>
              </a:prstGeom>
              <a:noFill/>
              <a:ln w="9525" cap="flat">
                <a:solidFill>
                  <a:srgbClr val="1684D6"/>
                </a:solidFill>
                <a:prstDash val="dash"/>
                <a:round/>
              </a:ln>
              <a:effectLst/>
            </p:spPr>
            <p:txBody>
              <a:bodyPr wrap="square" lIns="48767" tIns="48767" rIns="48767" bIns="48767" numCol="1" anchor="t">
                <a:noAutofit/>
              </a:bodyPr>
              <a:lstStyle/>
              <a:p>
                <a:endParaRPr sz="1920" dirty="0"/>
              </a:p>
            </p:txBody>
          </p:sp>
        </p:grpSp>
        <p:pic>
          <p:nvPicPr>
            <p:cNvPr id="155" name="Afbeelding 154">
              <a:extLst>
                <a:ext uri="{FF2B5EF4-FFF2-40B4-BE49-F238E27FC236}">
                  <a16:creationId xmlns:a16="http://schemas.microsoft.com/office/drawing/2014/main" id="{C77B5D02-3EF3-480F-B53D-74F9770EE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1769">
              <a:off x="9921954" y="3206031"/>
              <a:ext cx="607070" cy="612442"/>
            </a:xfrm>
            <a:prstGeom prst="rect">
              <a:avLst/>
            </a:prstGeom>
            <a:effectLst>
              <a:glow rad="546100">
                <a:srgbClr val="FF0000">
                  <a:alpha val="45000"/>
                </a:srgbClr>
              </a:glow>
            </a:effectLst>
          </p:spPr>
        </p:pic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21B7C659-B6AA-4DC9-91BD-F81BC9032E2D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9859748" y="7869537"/>
            <a:ext cx="1129661" cy="1299712"/>
            <a:chOff x="566754" y="160433"/>
            <a:chExt cx="2316386" cy="2665083"/>
          </a:xfrm>
        </p:grpSpPr>
        <p:pic>
          <p:nvPicPr>
            <p:cNvPr id="118" name="Afbeelding 117">
              <a:extLst>
                <a:ext uri="{FF2B5EF4-FFF2-40B4-BE49-F238E27FC236}">
                  <a16:creationId xmlns:a16="http://schemas.microsoft.com/office/drawing/2014/main" id="{F23EEAB7-1010-49B9-B002-A4EF2413A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44809" y="160433"/>
              <a:ext cx="2038331" cy="2158065"/>
            </a:xfrm>
            <a:prstGeom prst="rect">
              <a:avLst/>
            </a:prstGeom>
          </p:spPr>
        </p:pic>
        <p:pic>
          <p:nvPicPr>
            <p:cNvPr id="142" name="Afbeelding 141">
              <a:extLst>
                <a:ext uri="{FF2B5EF4-FFF2-40B4-BE49-F238E27FC236}">
                  <a16:creationId xmlns:a16="http://schemas.microsoft.com/office/drawing/2014/main" id="{E07C78CB-EE89-4A98-BD98-1B92B0998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4B8E7DC0-C2C0-4719-B7EA-55ECB7260578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A8DB0B1-D3D5-4F80-BC4B-74DA7C7BA2FB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61AFE36D-78B5-4AA2-AE7D-7B4EF0F7B2CB}"/>
              </a:ext>
            </a:extLst>
          </p:cNvPr>
          <p:cNvGrpSpPr>
            <a:grpSpLocks noChangeAspect="1"/>
          </p:cNvGrpSpPr>
          <p:nvPr/>
        </p:nvGrpSpPr>
        <p:grpSpPr>
          <a:xfrm rot="11029348">
            <a:off x="4536112" y="5723227"/>
            <a:ext cx="1578244" cy="1836719"/>
            <a:chOff x="566754" y="177064"/>
            <a:chExt cx="2275745" cy="2648452"/>
          </a:xfrm>
        </p:grpSpPr>
        <p:pic>
          <p:nvPicPr>
            <p:cNvPr id="164" name="Afbeelding 163">
              <a:extLst>
                <a:ext uri="{FF2B5EF4-FFF2-40B4-BE49-F238E27FC236}">
                  <a16:creationId xmlns:a16="http://schemas.microsoft.com/office/drawing/2014/main" id="{00BA9488-590A-422F-A404-92F1C33E7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65" name="Afbeelding 164">
              <a:extLst>
                <a:ext uri="{FF2B5EF4-FFF2-40B4-BE49-F238E27FC236}">
                  <a16:creationId xmlns:a16="http://schemas.microsoft.com/office/drawing/2014/main" id="{AFD9FB0F-F0E7-417E-83FF-5B0AF920F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0EA7906-2AA6-4931-B73A-A2016B89022D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A8774EF4-3061-4186-96C2-5E6EC6B73BED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72F99786-4DB9-4AD9-A11E-437EF105B0EA}"/>
              </a:ext>
            </a:extLst>
          </p:cNvPr>
          <p:cNvGrpSpPr>
            <a:grpSpLocks noChangeAspect="1"/>
          </p:cNvGrpSpPr>
          <p:nvPr/>
        </p:nvGrpSpPr>
        <p:grpSpPr>
          <a:xfrm rot="5925364">
            <a:off x="4274171" y="7064882"/>
            <a:ext cx="911009" cy="1060208"/>
            <a:chOff x="566754" y="177064"/>
            <a:chExt cx="2275745" cy="2648452"/>
          </a:xfrm>
        </p:grpSpPr>
        <p:pic>
          <p:nvPicPr>
            <p:cNvPr id="176" name="Afbeelding 175">
              <a:extLst>
                <a:ext uri="{FF2B5EF4-FFF2-40B4-BE49-F238E27FC236}">
                  <a16:creationId xmlns:a16="http://schemas.microsoft.com/office/drawing/2014/main" id="{C252F3FA-A016-48B3-A7A9-B48079AB44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79" name="Afbeelding 178">
              <a:extLst>
                <a:ext uri="{FF2B5EF4-FFF2-40B4-BE49-F238E27FC236}">
                  <a16:creationId xmlns:a16="http://schemas.microsoft.com/office/drawing/2014/main" id="{AD73915F-93B7-4BC0-976B-7CFCCD7E6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91961E61-E8DE-4C56-9CE5-19498206F193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8D07CC60-D001-40E3-9467-9D6BC2D2C562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84" name="Groep 183">
            <a:extLst>
              <a:ext uri="{FF2B5EF4-FFF2-40B4-BE49-F238E27FC236}">
                <a16:creationId xmlns:a16="http://schemas.microsoft.com/office/drawing/2014/main" id="{76CE7982-6534-4F42-A1FE-ACDF1D8E5075}"/>
              </a:ext>
            </a:extLst>
          </p:cNvPr>
          <p:cNvGrpSpPr>
            <a:grpSpLocks noChangeAspect="1"/>
          </p:cNvGrpSpPr>
          <p:nvPr/>
        </p:nvGrpSpPr>
        <p:grpSpPr>
          <a:xfrm rot="17461365">
            <a:off x="4950740" y="7891569"/>
            <a:ext cx="653491" cy="760516"/>
            <a:chOff x="566754" y="177064"/>
            <a:chExt cx="2275745" cy="2648452"/>
          </a:xfrm>
        </p:grpSpPr>
        <p:pic>
          <p:nvPicPr>
            <p:cNvPr id="186" name="Afbeelding 185">
              <a:extLst>
                <a:ext uri="{FF2B5EF4-FFF2-40B4-BE49-F238E27FC236}">
                  <a16:creationId xmlns:a16="http://schemas.microsoft.com/office/drawing/2014/main" id="{AE51B652-4799-4203-9F0D-E71E98B2F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187" name="Afbeelding 186">
              <a:extLst>
                <a:ext uri="{FF2B5EF4-FFF2-40B4-BE49-F238E27FC236}">
                  <a16:creationId xmlns:a16="http://schemas.microsoft.com/office/drawing/2014/main" id="{5B23B029-D375-44EB-9DC2-4DBA2788A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189" name="Rechthoek 188">
              <a:extLst>
                <a:ext uri="{FF2B5EF4-FFF2-40B4-BE49-F238E27FC236}">
                  <a16:creationId xmlns:a16="http://schemas.microsoft.com/office/drawing/2014/main" id="{61864ADA-5707-4E6A-B163-A83DCD4E1EC3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190" name="Rechthoek 189">
              <a:extLst>
                <a:ext uri="{FF2B5EF4-FFF2-40B4-BE49-F238E27FC236}">
                  <a16:creationId xmlns:a16="http://schemas.microsoft.com/office/drawing/2014/main" id="{6AD79FD8-324C-4B40-8BA1-F79326E3EBAD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195" name="Groep 194">
            <a:extLst>
              <a:ext uri="{FF2B5EF4-FFF2-40B4-BE49-F238E27FC236}">
                <a16:creationId xmlns:a16="http://schemas.microsoft.com/office/drawing/2014/main" id="{455BC37C-DF4B-48CC-9D2A-1003E4B40200}"/>
              </a:ext>
            </a:extLst>
          </p:cNvPr>
          <p:cNvGrpSpPr>
            <a:grpSpLocks noChangeAspect="1"/>
          </p:cNvGrpSpPr>
          <p:nvPr/>
        </p:nvGrpSpPr>
        <p:grpSpPr>
          <a:xfrm rot="8870431">
            <a:off x="5725057" y="8089520"/>
            <a:ext cx="505125" cy="587851"/>
            <a:chOff x="566754" y="177064"/>
            <a:chExt cx="2275745" cy="2648452"/>
          </a:xfrm>
        </p:grpSpPr>
        <p:pic>
          <p:nvPicPr>
            <p:cNvPr id="200" name="Afbeelding 199">
              <a:extLst>
                <a:ext uri="{FF2B5EF4-FFF2-40B4-BE49-F238E27FC236}">
                  <a16:creationId xmlns:a16="http://schemas.microsoft.com/office/drawing/2014/main" id="{E79BDC75-8708-4B4A-AB44-76B9F1F69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201" name="Afbeelding 200">
              <a:extLst>
                <a:ext uri="{FF2B5EF4-FFF2-40B4-BE49-F238E27FC236}">
                  <a16:creationId xmlns:a16="http://schemas.microsoft.com/office/drawing/2014/main" id="{0521A864-23A6-4B12-A0F4-CF1D8E5DC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06" name="Rechthoek 205">
              <a:extLst>
                <a:ext uri="{FF2B5EF4-FFF2-40B4-BE49-F238E27FC236}">
                  <a16:creationId xmlns:a16="http://schemas.microsoft.com/office/drawing/2014/main" id="{94007F30-9B96-4862-BE2A-0D6995732892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314FC6AA-FDD0-4C06-A80B-A9DCEF4B3643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grpSp>
        <p:nvGrpSpPr>
          <p:cNvPr id="209" name="Groep 208">
            <a:extLst>
              <a:ext uri="{FF2B5EF4-FFF2-40B4-BE49-F238E27FC236}">
                <a16:creationId xmlns:a16="http://schemas.microsoft.com/office/drawing/2014/main" id="{11BE3EA2-9368-48D9-862A-567BEAB7ACBE}"/>
              </a:ext>
            </a:extLst>
          </p:cNvPr>
          <p:cNvGrpSpPr>
            <a:grpSpLocks noChangeAspect="1"/>
          </p:cNvGrpSpPr>
          <p:nvPr/>
        </p:nvGrpSpPr>
        <p:grpSpPr>
          <a:xfrm rot="2917989">
            <a:off x="6277933" y="8124810"/>
            <a:ext cx="291880" cy="339682"/>
            <a:chOff x="566754" y="177064"/>
            <a:chExt cx="2275745" cy="2648452"/>
          </a:xfrm>
        </p:grpSpPr>
        <p:pic>
          <p:nvPicPr>
            <p:cNvPr id="210" name="Afbeelding 209">
              <a:extLst>
                <a:ext uri="{FF2B5EF4-FFF2-40B4-BE49-F238E27FC236}">
                  <a16:creationId xmlns:a16="http://schemas.microsoft.com/office/drawing/2014/main" id="{C1581C42-AEE1-493F-9DE5-A05A7F9E1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803" r="52433"/>
            <a:stretch/>
          </p:blipFill>
          <p:spPr>
            <a:xfrm rot="2139570">
              <a:off x="804166" y="177064"/>
              <a:ext cx="2038333" cy="2158064"/>
            </a:xfrm>
            <a:prstGeom prst="rect">
              <a:avLst/>
            </a:prstGeom>
          </p:spPr>
        </p:pic>
        <p:pic>
          <p:nvPicPr>
            <p:cNvPr id="211" name="Afbeelding 210">
              <a:extLst>
                <a:ext uri="{FF2B5EF4-FFF2-40B4-BE49-F238E27FC236}">
                  <a16:creationId xmlns:a16="http://schemas.microsoft.com/office/drawing/2014/main" id="{C15E14B9-5689-4505-8138-5F40BE5BFB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945" b="58196"/>
            <a:stretch/>
          </p:blipFill>
          <p:spPr>
            <a:xfrm rot="1885971">
              <a:off x="566754" y="1236801"/>
              <a:ext cx="1287896" cy="1588715"/>
            </a:xfrm>
            <a:prstGeom prst="rect">
              <a:avLst/>
            </a:prstGeom>
          </p:spPr>
        </p:pic>
        <p:sp>
          <p:nvSpPr>
            <p:cNvPr id="212" name="Rechthoek 211">
              <a:extLst>
                <a:ext uri="{FF2B5EF4-FFF2-40B4-BE49-F238E27FC236}">
                  <a16:creationId xmlns:a16="http://schemas.microsoft.com/office/drawing/2014/main" id="{E2C35FBB-8E33-41EE-89DF-E42C56A7ED25}"/>
                </a:ext>
              </a:extLst>
            </p:cNvPr>
            <p:cNvSpPr/>
            <p:nvPr/>
          </p:nvSpPr>
          <p:spPr>
            <a:xfrm rot="2038542">
              <a:off x="1912744" y="728128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  <p:sp>
          <p:nvSpPr>
            <p:cNvPr id="213" name="Rechthoek 212">
              <a:extLst>
                <a:ext uri="{FF2B5EF4-FFF2-40B4-BE49-F238E27FC236}">
                  <a16:creationId xmlns:a16="http://schemas.microsoft.com/office/drawing/2014/main" id="{63AA9ED1-759C-4E47-8C4B-E03B60C7868B}"/>
                </a:ext>
              </a:extLst>
            </p:cNvPr>
            <p:cNvSpPr/>
            <p:nvPr/>
          </p:nvSpPr>
          <p:spPr>
            <a:xfrm rot="2038542">
              <a:off x="1465885" y="1349891"/>
              <a:ext cx="329412" cy="200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413"/>
            </a:p>
          </p:txBody>
        </p:sp>
      </p:grpSp>
      <p:sp>
        <p:nvSpPr>
          <p:cNvPr id="221" name="Tekstvak 220">
            <a:extLst>
              <a:ext uri="{FF2B5EF4-FFF2-40B4-BE49-F238E27FC236}">
                <a16:creationId xmlns:a16="http://schemas.microsoft.com/office/drawing/2014/main" id="{9272559F-7A69-43C8-8C1B-FC1063096924}"/>
              </a:ext>
            </a:extLst>
          </p:cNvPr>
          <p:cNvSpPr txBox="1"/>
          <p:nvPr/>
        </p:nvSpPr>
        <p:spPr>
          <a:xfrm>
            <a:off x="4022512" y="5360545"/>
            <a:ext cx="1380878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 err="1"/>
              <a:t>IgA</a:t>
            </a:r>
            <a:endParaRPr lang="nl-NL" sz="4551" dirty="0"/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A2677E51-0144-48F7-8449-E4D4B78B02FC}"/>
              </a:ext>
            </a:extLst>
          </p:cNvPr>
          <p:cNvSpPr/>
          <p:nvPr/>
        </p:nvSpPr>
        <p:spPr>
          <a:xfrm rot="16200000" flipH="1">
            <a:off x="4368712" y="4894518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65B24D5B-1806-4D91-BB05-63D4134F168B}"/>
              </a:ext>
            </a:extLst>
          </p:cNvPr>
          <p:cNvGrpSpPr/>
          <p:nvPr/>
        </p:nvGrpSpPr>
        <p:grpSpPr>
          <a:xfrm>
            <a:off x="5711383" y="2657582"/>
            <a:ext cx="746153" cy="904587"/>
            <a:chOff x="7795993" y="370690"/>
            <a:chExt cx="713820" cy="842308"/>
          </a:xfrm>
        </p:grpSpPr>
        <p:pic>
          <p:nvPicPr>
            <p:cNvPr id="223" name="Afbeelding" descr="Afbeelding">
              <a:extLst>
                <a:ext uri="{FF2B5EF4-FFF2-40B4-BE49-F238E27FC236}">
                  <a16:creationId xmlns:a16="http://schemas.microsoft.com/office/drawing/2014/main" id="{706916F4-FAE0-420D-93BA-D3342D64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 l="14454" t="23236" r="36575" b="63144"/>
            <a:stretch>
              <a:fillRect/>
            </a:stretch>
          </p:blipFill>
          <p:spPr>
            <a:xfrm rot="2083738" flipH="1">
              <a:off x="7795993" y="888731"/>
              <a:ext cx="330979" cy="324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Afbeelding" descr="Afbeelding">
              <a:extLst>
                <a:ext uri="{FF2B5EF4-FFF2-40B4-BE49-F238E27FC236}">
                  <a16:creationId xmlns:a16="http://schemas.microsoft.com/office/drawing/2014/main" id="{92ED607D-1295-4BB9-ABC0-EB4F9DACA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rcRect b="75748"/>
            <a:stretch>
              <a:fillRect/>
            </a:stretch>
          </p:blipFill>
          <p:spPr>
            <a:xfrm rot="2083738" flipH="1">
              <a:off x="7829068" y="370690"/>
              <a:ext cx="680745" cy="581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5" name="Afbeelding 224" descr="Afbeelding met tekst&#10;&#10;Automatisch gegenereerde beschrijving">
            <a:extLst>
              <a:ext uri="{FF2B5EF4-FFF2-40B4-BE49-F238E27FC236}">
                <a16:creationId xmlns:a16="http://schemas.microsoft.com/office/drawing/2014/main" id="{DC51E006-7AE4-40A5-9606-869B3463989C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5" r="-2800"/>
          <a:stretch/>
        </p:blipFill>
        <p:spPr>
          <a:xfrm>
            <a:off x="4441366" y="2578781"/>
            <a:ext cx="910750" cy="1881355"/>
          </a:xfrm>
          <a:prstGeom prst="rect">
            <a:avLst/>
          </a:prstGeom>
        </p:spPr>
      </p:pic>
      <p:sp>
        <p:nvSpPr>
          <p:cNvPr id="76" name="Tekstvak 75">
            <a:extLst>
              <a:ext uri="{FF2B5EF4-FFF2-40B4-BE49-F238E27FC236}">
                <a16:creationId xmlns:a16="http://schemas.microsoft.com/office/drawing/2014/main" id="{CB40CEAC-7FB8-40AD-8DC1-63D9E9E39867}"/>
              </a:ext>
            </a:extLst>
          </p:cNvPr>
          <p:cNvSpPr txBox="1"/>
          <p:nvPr/>
        </p:nvSpPr>
        <p:spPr>
          <a:xfrm>
            <a:off x="4090697" y="1855368"/>
            <a:ext cx="2950204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B cellen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D4AD8E6-79E2-4ADE-B87A-FAA924027133}"/>
              </a:ext>
            </a:extLst>
          </p:cNvPr>
          <p:cNvSpPr/>
          <p:nvPr/>
        </p:nvSpPr>
        <p:spPr>
          <a:xfrm rot="2221283">
            <a:off x="11094100" y="8572947"/>
            <a:ext cx="214679" cy="109911"/>
          </a:xfrm>
          <a:prstGeom prst="rect">
            <a:avLst/>
          </a:prstGeom>
          <a:solidFill>
            <a:srgbClr val="F9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A825D189-4F8B-4D72-844B-0E08117B04EA}"/>
              </a:ext>
            </a:extLst>
          </p:cNvPr>
          <p:cNvSpPr/>
          <p:nvPr/>
        </p:nvSpPr>
        <p:spPr>
          <a:xfrm>
            <a:off x="4065857" y="1983512"/>
            <a:ext cx="2950204" cy="25537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81" name="Tekstvak 80">
            <a:extLst>
              <a:ext uri="{FF2B5EF4-FFF2-40B4-BE49-F238E27FC236}">
                <a16:creationId xmlns:a16="http://schemas.microsoft.com/office/drawing/2014/main" id="{3A7B1490-DD39-46E2-851C-D6F8EC0A4FF4}"/>
              </a:ext>
            </a:extLst>
          </p:cNvPr>
          <p:cNvSpPr txBox="1"/>
          <p:nvPr/>
        </p:nvSpPr>
        <p:spPr>
          <a:xfrm>
            <a:off x="5270867" y="830049"/>
            <a:ext cx="138087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68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3" name="Pijl: rechts 82">
            <a:extLst>
              <a:ext uri="{FF2B5EF4-FFF2-40B4-BE49-F238E27FC236}">
                <a16:creationId xmlns:a16="http://schemas.microsoft.com/office/drawing/2014/main" id="{D850759A-61F4-4541-BE64-443F17D68F85}"/>
              </a:ext>
            </a:extLst>
          </p:cNvPr>
          <p:cNvSpPr/>
          <p:nvPr/>
        </p:nvSpPr>
        <p:spPr>
          <a:xfrm rot="16200000" flipH="1">
            <a:off x="4973615" y="1352131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99" name="Pijl: rechts 98">
            <a:extLst>
              <a:ext uri="{FF2B5EF4-FFF2-40B4-BE49-F238E27FC236}">
                <a16:creationId xmlns:a16="http://schemas.microsoft.com/office/drawing/2014/main" id="{EF102A0A-EA47-452A-8171-8C81E474B8DE}"/>
              </a:ext>
            </a:extLst>
          </p:cNvPr>
          <p:cNvSpPr/>
          <p:nvPr/>
        </p:nvSpPr>
        <p:spPr>
          <a:xfrm rot="16200000" flipH="1">
            <a:off x="6173484" y="4903040"/>
            <a:ext cx="589366" cy="3519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cxnSp>
        <p:nvCxnSpPr>
          <p:cNvPr id="93" name="Rechte verbindingslijn met pijl 92">
            <a:extLst>
              <a:ext uri="{FF2B5EF4-FFF2-40B4-BE49-F238E27FC236}">
                <a16:creationId xmlns:a16="http://schemas.microsoft.com/office/drawing/2014/main" id="{839A3605-896B-48FB-899A-6FD9AFBAD2B8}"/>
              </a:ext>
            </a:extLst>
          </p:cNvPr>
          <p:cNvCxnSpPr>
            <a:cxnSpLocks/>
          </p:cNvCxnSpPr>
          <p:nvPr/>
        </p:nvCxnSpPr>
        <p:spPr>
          <a:xfrm flipH="1">
            <a:off x="3419213" y="2522128"/>
            <a:ext cx="60329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7" name="Rechte verbindingslijn met pijl 116">
            <a:extLst>
              <a:ext uri="{FF2B5EF4-FFF2-40B4-BE49-F238E27FC236}">
                <a16:creationId xmlns:a16="http://schemas.microsoft.com/office/drawing/2014/main" id="{21395CB5-5175-488A-ACB6-3F6568EE15CF}"/>
              </a:ext>
            </a:extLst>
          </p:cNvPr>
          <p:cNvCxnSpPr/>
          <p:nvPr/>
        </p:nvCxnSpPr>
        <p:spPr>
          <a:xfrm>
            <a:off x="12598984" y="7264907"/>
            <a:ext cx="66086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1" name="Tabel 20">
            <a:extLst>
              <a:ext uri="{FF2B5EF4-FFF2-40B4-BE49-F238E27FC236}">
                <a16:creationId xmlns:a16="http://schemas.microsoft.com/office/drawing/2014/main" id="{F4BEF04A-DDCE-485B-BB64-FA81FEE9ECE0}"/>
              </a:ext>
            </a:extLst>
          </p:cNvPr>
          <p:cNvGraphicFramePr>
            <a:graphicFrameLocks noGrp="1"/>
          </p:cNvGraphicFramePr>
          <p:nvPr/>
        </p:nvGraphicFramePr>
        <p:xfrm>
          <a:off x="277122" y="2260530"/>
          <a:ext cx="2995879" cy="137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879">
                  <a:extLst>
                    <a:ext uri="{9D8B030D-6E8A-4147-A177-3AD203B41FA5}">
                      <a16:colId xmlns:a16="http://schemas.microsoft.com/office/drawing/2014/main" val="3231643660"/>
                    </a:ext>
                  </a:extLst>
                </a:gridCol>
              </a:tblGrid>
              <a:tr h="508602">
                <a:tc>
                  <a:txBody>
                    <a:bodyPr/>
                    <a:lstStyle/>
                    <a:p>
                      <a:pPr algn="l"/>
                      <a:r>
                        <a:rPr lang="nl-N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Immuuncellen</a:t>
                      </a:r>
                      <a:r>
                        <a:rPr lang="nl-N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darm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026527163"/>
                  </a:ext>
                </a:extLst>
              </a:tr>
              <a:tr h="508602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Nefecon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907397924"/>
                  </a:ext>
                </a:extLst>
              </a:tr>
            </a:tbl>
          </a:graphicData>
        </a:graphic>
      </p:graphicFrame>
      <p:cxnSp>
        <p:nvCxnSpPr>
          <p:cNvPr id="120" name="Rechte verbindingslijn met pijl 119">
            <a:extLst>
              <a:ext uri="{FF2B5EF4-FFF2-40B4-BE49-F238E27FC236}">
                <a16:creationId xmlns:a16="http://schemas.microsoft.com/office/drawing/2014/main" id="{B4B41AA1-73B3-4F1D-952F-715D04E489F8}"/>
              </a:ext>
            </a:extLst>
          </p:cNvPr>
          <p:cNvCxnSpPr>
            <a:cxnSpLocks/>
          </p:cNvCxnSpPr>
          <p:nvPr/>
        </p:nvCxnSpPr>
        <p:spPr>
          <a:xfrm flipH="1">
            <a:off x="3419212" y="4174547"/>
            <a:ext cx="60329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2" name="Rechte verbindingslijn met pijl 441">
            <a:extLst>
              <a:ext uri="{FF2B5EF4-FFF2-40B4-BE49-F238E27FC236}">
                <a16:creationId xmlns:a16="http://schemas.microsoft.com/office/drawing/2014/main" id="{538A36EC-C244-4A63-91AB-9E0FE4D4D640}"/>
              </a:ext>
            </a:extLst>
          </p:cNvPr>
          <p:cNvCxnSpPr/>
          <p:nvPr/>
        </p:nvCxnSpPr>
        <p:spPr>
          <a:xfrm>
            <a:off x="12571891" y="2196858"/>
            <a:ext cx="660869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45" name="Picture 5">
            <a:extLst>
              <a:ext uri="{FF2B5EF4-FFF2-40B4-BE49-F238E27FC236}">
                <a16:creationId xmlns:a16="http://schemas.microsoft.com/office/drawing/2014/main" id="{D6506F00-0267-4CB0-B250-C9F250CB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322" y="1028118"/>
            <a:ext cx="3111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1">
            <a:extLst>
              <a:ext uri="{FF2B5EF4-FFF2-40B4-BE49-F238E27FC236}">
                <a16:creationId xmlns:a16="http://schemas.microsoft.com/office/drawing/2014/main" id="{E4866162-7402-4D2E-B25C-AF9F1B702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933888" algn="l"/>
                <a:tab pos="1867774" algn="l"/>
                <a:tab pos="2801661" algn="l"/>
                <a:tab pos="3735549" algn="l"/>
                <a:tab pos="4669435" algn="l"/>
                <a:tab pos="5603323" algn="l"/>
                <a:tab pos="6537211" algn="l"/>
                <a:tab pos="7471098" algn="l"/>
                <a:tab pos="8404984" algn="l"/>
                <a:tab pos="9338872" algn="l"/>
                <a:tab pos="10272760" algn="l"/>
                <a:tab pos="11206646" algn="l"/>
              </a:tabLst>
            </a:pP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Potentiele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nieuwe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behandelingen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voor IgA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nefropathie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die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onderzocht</a:t>
            </a:r>
            <a:r>
              <a:rPr lang="en-GB" sz="3413" dirty="0">
                <a:latin typeface="Arial" pitchFamily="34" charset="0"/>
                <a:ea typeface="msgothic" charset="0"/>
                <a:cs typeface="msgothic" charset="0"/>
              </a:rPr>
              <a:t> </a:t>
            </a:r>
            <a:r>
              <a:rPr lang="en-GB" sz="3413" dirty="0" err="1">
                <a:latin typeface="Arial" pitchFamily="34" charset="0"/>
                <a:ea typeface="msgothic" charset="0"/>
                <a:cs typeface="msgothic" charset="0"/>
              </a:rPr>
              <a:t>worden</a:t>
            </a:r>
            <a:endParaRPr lang="en-GB" sz="3413" dirty="0">
              <a:latin typeface="Arial" pitchFamily="34" charset="0"/>
              <a:ea typeface="msgothic" charset="0"/>
              <a:cs typeface="msgothic" charset="0"/>
            </a:endParaRP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7AB934BF-510E-46DF-9C39-180228D13395}"/>
              </a:ext>
            </a:extLst>
          </p:cNvPr>
          <p:cNvGraphicFramePr>
            <a:graphicFrameLocks noGrp="1"/>
          </p:cNvGraphicFramePr>
          <p:nvPr/>
        </p:nvGraphicFramePr>
        <p:xfrm>
          <a:off x="260429" y="4037377"/>
          <a:ext cx="2950204" cy="396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04">
                  <a:extLst>
                    <a:ext uri="{9D8B030D-6E8A-4147-A177-3AD203B41FA5}">
                      <a16:colId xmlns:a16="http://schemas.microsoft.com/office/drawing/2014/main" val="2375844572"/>
                    </a:ext>
                  </a:extLst>
                </a:gridCol>
              </a:tblGrid>
              <a:tr h="420518">
                <a:tc>
                  <a:txBody>
                    <a:bodyPr/>
                    <a:lstStyle/>
                    <a:p>
                      <a:pPr algn="l"/>
                      <a:r>
                        <a:rPr lang="nl-N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cellen</a:t>
                      </a: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039517022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Atacicept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671527679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Telitacicept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407378977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BION-1301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109211245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VIS649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74839699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Felzartamab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151177740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Blisibimod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36959892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Fostamatinib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141852948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A1CEA93B-F92B-4409-9BA0-67A51F029243}"/>
              </a:ext>
            </a:extLst>
          </p:cNvPr>
          <p:cNvGraphicFramePr>
            <a:graphicFrameLocks noGrp="1"/>
          </p:cNvGraphicFramePr>
          <p:nvPr/>
        </p:nvGraphicFramePr>
        <p:xfrm>
          <a:off x="13460427" y="5509838"/>
          <a:ext cx="2950204" cy="396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04">
                  <a:extLst>
                    <a:ext uri="{9D8B030D-6E8A-4147-A177-3AD203B41FA5}">
                      <a16:colId xmlns:a16="http://schemas.microsoft.com/office/drawing/2014/main" val="3082166643"/>
                    </a:ext>
                  </a:extLst>
                </a:gridCol>
              </a:tblGrid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1" i="0" u="none" strike="noStrike" cap="none" spc="0" baseline="0" dirty="0">
                          <a:solidFill>
                            <a:schemeClr val="bg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Complement</a:t>
                      </a:r>
                      <a:endParaRPr lang="nl-NL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50545303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Narsoplimab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26992594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Iptacopan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269878581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ONIS-FB-</a:t>
                      </a:r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LRx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86752136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Ravulizumab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19153566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Avacopan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449429741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cap="none" spc="0" baseline="0" dirty="0" err="1">
                          <a:solidFill>
                            <a:schemeClr val="dk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 Light"/>
                        </a:rPr>
                        <a:t>Cemdisiran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384864694"/>
                  </a:ext>
                </a:extLst>
              </a:tr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0" dirty="0" err="1"/>
                        <a:t>Pegcetacoplan</a:t>
                      </a:r>
                      <a:endParaRPr lang="nl-NL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1339094859"/>
                  </a:ext>
                </a:extLst>
              </a:tr>
            </a:tbl>
          </a:graphicData>
        </a:graphic>
      </p:graphicFrame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0C855D31-2FE1-437F-9F31-C8867FE4BE25}"/>
              </a:ext>
            </a:extLst>
          </p:cNvPr>
          <p:cNvGraphicFramePr>
            <a:graphicFrameLocks noGrp="1"/>
          </p:cNvGraphicFramePr>
          <p:nvPr/>
        </p:nvGraphicFramePr>
        <p:xfrm>
          <a:off x="13460427" y="1770122"/>
          <a:ext cx="2950204" cy="234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0204">
                  <a:extLst>
                    <a:ext uri="{9D8B030D-6E8A-4147-A177-3AD203B41FA5}">
                      <a16:colId xmlns:a16="http://schemas.microsoft.com/office/drawing/2014/main" val="3496794050"/>
                    </a:ext>
                  </a:extLst>
                </a:gridCol>
              </a:tblGrid>
              <a:tr h="342964">
                <a:tc>
                  <a:txBody>
                    <a:bodyPr/>
                    <a:lstStyle/>
                    <a:p>
                      <a:pPr algn="l"/>
                      <a:r>
                        <a:rPr lang="nl-NL" sz="2400" b="1" i="0" u="none" strike="noStrike" kern="12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Druk verlaging </a:t>
                      </a:r>
                      <a:r>
                        <a:rPr lang="nl-NL" sz="2400" b="1" i="0" u="none" strike="noStrike" kern="12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nierzeefjes</a:t>
                      </a:r>
                      <a:endParaRPr lang="nl-NL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3811818232"/>
                  </a:ext>
                </a:extLst>
              </a:tr>
              <a:tr h="349551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Atrasentan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400049717"/>
                  </a:ext>
                </a:extLst>
              </a:tr>
              <a:tr h="349551">
                <a:tc>
                  <a:txBody>
                    <a:bodyPr/>
                    <a:lstStyle/>
                    <a:p>
                      <a:pPr algn="l"/>
                      <a:r>
                        <a:rPr lang="nl-NL" sz="24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Sparsentan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871783810"/>
                  </a:ext>
                </a:extLst>
              </a:tr>
              <a:tr h="349551">
                <a:tc>
                  <a:txBody>
                    <a:bodyPr/>
                    <a:lstStyle/>
                    <a:p>
                      <a:pPr algn="l"/>
                      <a:r>
                        <a:rPr lang="nl-NL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Dapagliflozine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0048" marR="130048" marT="65024" marB="65024"/>
                </a:tc>
                <a:extLst>
                  <a:ext uri="{0D108BD9-81ED-4DB2-BD59-A6C34878D82A}">
                    <a16:rowId xmlns:a16="http://schemas.microsoft.com/office/drawing/2014/main" val="2506591656"/>
                  </a:ext>
                </a:extLst>
              </a:tr>
            </a:tbl>
          </a:graphicData>
        </a:graphic>
      </p:graphicFrame>
      <p:sp>
        <p:nvSpPr>
          <p:cNvPr id="101" name="Tekstvak 100">
            <a:extLst>
              <a:ext uri="{FF2B5EF4-FFF2-40B4-BE49-F238E27FC236}">
                <a16:creationId xmlns:a16="http://schemas.microsoft.com/office/drawing/2014/main" id="{0CCB62D1-F2E3-4B03-9183-35F9015CCBEE}"/>
              </a:ext>
            </a:extLst>
          </p:cNvPr>
          <p:cNvSpPr txBox="1"/>
          <p:nvPr/>
        </p:nvSpPr>
        <p:spPr>
          <a:xfrm>
            <a:off x="6138421" y="5438225"/>
            <a:ext cx="1380878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IgG</a:t>
            </a:r>
          </a:p>
        </p:txBody>
      </p:sp>
      <p:pic>
        <p:nvPicPr>
          <p:cNvPr id="14" name="Afbeelding 13" descr="Afbeelding met toiletbenodigdheden, cosmetisch&#10;&#10;Automatisch gegenereerde beschrijving">
            <a:extLst>
              <a:ext uri="{FF2B5EF4-FFF2-40B4-BE49-F238E27FC236}">
                <a16:creationId xmlns:a16="http://schemas.microsoft.com/office/drawing/2014/main" id="{32D8B182-7686-4673-AC65-3F354908420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43" y="3501631"/>
            <a:ext cx="883184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8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80F96808-17A0-4EF0-B9A1-85FC074D54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5" r="-2800"/>
          <a:stretch/>
        </p:blipFill>
        <p:spPr>
          <a:xfrm>
            <a:off x="3143250" y="2307484"/>
            <a:ext cx="2628900" cy="5430572"/>
          </a:xfrm>
          <a:prstGeom prst="rect">
            <a:avLst/>
          </a:prstGeom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56847922-7EEB-4C45-A882-BAC2A7019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373299"/>
            <a:ext cx="8972549" cy="649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Immuuncellen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remmen in de darm</a:t>
            </a:r>
          </a:p>
        </p:txBody>
      </p:sp>
    </p:spTree>
    <p:extLst>
      <p:ext uri="{BB962C8B-B14F-4D97-AF65-F5344CB8AC3E}">
        <p14:creationId xmlns:p14="http://schemas.microsoft.com/office/powerpoint/2010/main" val="21696745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>
            <a:extLst>
              <a:ext uri="{FF2B5EF4-FFF2-40B4-BE49-F238E27FC236}">
                <a16:creationId xmlns:a16="http://schemas.microsoft.com/office/drawing/2014/main" id="{5CD7F957-9013-4A98-8BB8-B6A1C2A3C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Immuuncellen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remmen in de darm</a:t>
            </a:r>
          </a:p>
        </p:txBody>
      </p:sp>
      <p:sp>
        <p:nvSpPr>
          <p:cNvPr id="7" name="Drug: Iptacopan, 10, 50, 200 mg BID…">
            <a:extLst>
              <a:ext uri="{FF2B5EF4-FFF2-40B4-BE49-F238E27FC236}">
                <a16:creationId xmlns:a16="http://schemas.microsoft.com/office/drawing/2014/main" id="{57B2DED6-8A1A-4A45-8051-17B45F02F89C}"/>
              </a:ext>
            </a:extLst>
          </p:cNvPr>
          <p:cNvSpPr txBox="1"/>
          <p:nvPr/>
        </p:nvSpPr>
        <p:spPr>
          <a:xfrm>
            <a:off x="451164" y="4466172"/>
            <a:ext cx="8243093" cy="4814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Medicijn</a:t>
            </a:r>
            <a:r>
              <a:rPr sz="2800" dirty="0"/>
              <a:t>: </a:t>
            </a:r>
            <a:r>
              <a:rPr lang="nl-NL" sz="2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Nefecon</a:t>
            </a: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oraal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Werking: Afgifte van prednison-achtig medicijn lokaal in darm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153 patiënten verdeeld over 3 groepen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 maanden behandeling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Nierfunctie: rond 75-80 ml/min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Eiwit in urine: rond 1g / dag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ACE/ARB: rond 60%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557000C-BCEE-4E59-864F-17F8EC058FDA}"/>
              </a:ext>
            </a:extLst>
          </p:cNvPr>
          <p:cNvSpPr/>
          <p:nvPr/>
        </p:nvSpPr>
        <p:spPr>
          <a:xfrm>
            <a:off x="173039" y="4357741"/>
            <a:ext cx="8243092" cy="5031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749CB26-DD29-4BAC-8B53-12B1086F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14" y="1492380"/>
            <a:ext cx="7330792" cy="1912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3CF5A6D-251F-4EE3-ABB8-80002FA6B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148"/>
          <a:stretch/>
        </p:blipFill>
        <p:spPr>
          <a:xfrm>
            <a:off x="9673735" y="1461258"/>
            <a:ext cx="5942887" cy="39352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CA2A9C1-33F8-4EA2-8993-6F38ADD21B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670"/>
          <a:stretch/>
        </p:blipFill>
        <p:spPr>
          <a:xfrm>
            <a:off x="9534524" y="5769767"/>
            <a:ext cx="5942887" cy="396097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8DA41F8-5B4E-4D99-AF0D-4927C28095F3}"/>
              </a:ext>
            </a:extLst>
          </p:cNvPr>
          <p:cNvSpPr txBox="1"/>
          <p:nvPr/>
        </p:nvSpPr>
        <p:spPr>
          <a:xfrm>
            <a:off x="557214" y="716462"/>
            <a:ext cx="1608579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2017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0A7A815-19B8-4275-8EB3-A4C83AEEE532}"/>
              </a:ext>
            </a:extLst>
          </p:cNvPr>
          <p:cNvSpPr/>
          <p:nvPr/>
        </p:nvSpPr>
        <p:spPr>
          <a:xfrm>
            <a:off x="9673735" y="1333573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A2BA43F-CFA1-4A2D-BE29-C506570AAFDF}"/>
              </a:ext>
            </a:extLst>
          </p:cNvPr>
          <p:cNvSpPr/>
          <p:nvPr/>
        </p:nvSpPr>
        <p:spPr>
          <a:xfrm>
            <a:off x="9673734" y="5337563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A454AB4-479F-46C1-9FFA-14900CB2CD3E}"/>
              </a:ext>
            </a:extLst>
          </p:cNvPr>
          <p:cNvSpPr/>
          <p:nvPr/>
        </p:nvSpPr>
        <p:spPr>
          <a:xfrm>
            <a:off x="9673734" y="5625107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C8E74DB7-D0CE-4DA6-AC00-BF10AFF250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5" r="-2800"/>
          <a:stretch/>
        </p:blipFill>
        <p:spPr>
          <a:xfrm>
            <a:off x="15468600" y="383434"/>
            <a:ext cx="1395413" cy="288253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B84E7AD-C13D-432B-AFE5-D230566ECD0C}"/>
              </a:ext>
            </a:extLst>
          </p:cNvPr>
          <p:cNvSpPr txBox="1"/>
          <p:nvPr/>
        </p:nvSpPr>
        <p:spPr>
          <a:xfrm>
            <a:off x="10622514" y="5455453"/>
            <a:ext cx="44881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Effect op nierfunctie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76C23BB-1DFD-4BC9-AC2A-241A4FD40856}"/>
              </a:ext>
            </a:extLst>
          </p:cNvPr>
          <p:cNvSpPr txBox="1"/>
          <p:nvPr/>
        </p:nvSpPr>
        <p:spPr>
          <a:xfrm>
            <a:off x="10017392" y="1229368"/>
            <a:ext cx="504359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Effect op eiwit verlies in de urine</a:t>
            </a:r>
          </a:p>
        </p:txBody>
      </p:sp>
    </p:spTree>
    <p:extLst>
      <p:ext uri="{BB962C8B-B14F-4D97-AF65-F5344CB8AC3E}">
        <p14:creationId xmlns:p14="http://schemas.microsoft.com/office/powerpoint/2010/main" val="105750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ug: Iptacopan, 10, 50, 200 mg BID…">
            <a:extLst>
              <a:ext uri="{FF2B5EF4-FFF2-40B4-BE49-F238E27FC236}">
                <a16:creationId xmlns:a16="http://schemas.microsoft.com/office/drawing/2014/main" id="{57B2DED6-8A1A-4A45-8051-17B45F02F89C}"/>
              </a:ext>
            </a:extLst>
          </p:cNvPr>
          <p:cNvSpPr txBox="1"/>
          <p:nvPr/>
        </p:nvSpPr>
        <p:spPr>
          <a:xfrm>
            <a:off x="451164" y="4466172"/>
            <a:ext cx="8243093" cy="4814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Medicijn</a:t>
            </a:r>
            <a:r>
              <a:rPr sz="2800" dirty="0"/>
              <a:t>: </a:t>
            </a:r>
            <a:r>
              <a:rPr lang="nl-NL" sz="2800" b="0" kern="12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Nefecon</a:t>
            </a: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oraal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Werking: Afgifte van prednison-achtig medicijn lokaal in darm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199 patiënten verdeeld over 2 groepen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b="0" kern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 maanden behandeling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Nierfunctie: tussen 35-90 ml/min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Eiwit in urine: &gt;1g / dag</a:t>
            </a:r>
          </a:p>
          <a:p>
            <a:pPr marL="304815" indent="-304815" algn="l" defTabSz="609630">
              <a:spcBef>
                <a:spcPts val="1600"/>
              </a:spcBef>
              <a:buSzPct val="100000"/>
              <a:buFontTx/>
              <a:buChar char="•"/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lang="nl-NL" sz="2800" dirty="0"/>
              <a:t>ACE/ARB: 100%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557000C-BCEE-4E59-864F-17F8EC058FDA}"/>
              </a:ext>
            </a:extLst>
          </p:cNvPr>
          <p:cNvSpPr/>
          <p:nvPr/>
        </p:nvSpPr>
        <p:spPr>
          <a:xfrm>
            <a:off x="173039" y="4357741"/>
            <a:ext cx="8243092" cy="5031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413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8DA41F8-5B4E-4D99-AF0D-4927C28095F3}"/>
              </a:ext>
            </a:extLst>
          </p:cNvPr>
          <p:cNvSpPr txBox="1"/>
          <p:nvPr/>
        </p:nvSpPr>
        <p:spPr>
          <a:xfrm>
            <a:off x="557214" y="716462"/>
            <a:ext cx="1608579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51" dirty="0"/>
              <a:t>2021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0A7A815-19B8-4275-8EB3-A4C83AEEE532}"/>
              </a:ext>
            </a:extLst>
          </p:cNvPr>
          <p:cNvSpPr/>
          <p:nvPr/>
        </p:nvSpPr>
        <p:spPr>
          <a:xfrm>
            <a:off x="9828283" y="998721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1A2BA43F-CFA1-4A2D-BE29-C506570AAFDF}"/>
              </a:ext>
            </a:extLst>
          </p:cNvPr>
          <p:cNvSpPr/>
          <p:nvPr/>
        </p:nvSpPr>
        <p:spPr>
          <a:xfrm>
            <a:off x="9828282" y="5002711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A454AB4-479F-46C1-9FFA-14900CB2CD3E}"/>
              </a:ext>
            </a:extLst>
          </p:cNvPr>
          <p:cNvSpPr/>
          <p:nvPr/>
        </p:nvSpPr>
        <p:spPr>
          <a:xfrm>
            <a:off x="9828282" y="5290255"/>
            <a:ext cx="687317" cy="37325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C9DA0C2-1DB2-40F9-B8B2-6D6169563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67" y="1683253"/>
            <a:ext cx="6560920" cy="24097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 Box 1">
            <a:extLst>
              <a:ext uri="{FF2B5EF4-FFF2-40B4-BE49-F238E27FC236}">
                <a16:creationId xmlns:a16="http://schemas.microsoft.com/office/drawing/2014/main" id="{733DF793-41FE-45B0-B9C7-B7C2571BF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83434"/>
            <a:ext cx="16306799" cy="58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3600" dirty="0" err="1">
                <a:latin typeface="Arial" panose="020B0604020202020204" pitchFamily="34" charset="0"/>
                <a:cs typeface="Arial" panose="020B0604020202020204" pitchFamily="34" charset="0"/>
              </a:rPr>
              <a:t>Immuuncellen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 remmen in de darm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3B962F55-67DB-4C83-A10E-C16BE336B549}"/>
              </a:ext>
            </a:extLst>
          </p:cNvPr>
          <p:cNvSpPr/>
          <p:nvPr/>
        </p:nvSpPr>
        <p:spPr>
          <a:xfrm>
            <a:off x="9124638" y="3269667"/>
            <a:ext cx="789781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Voorlopig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Resultaat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Eiwit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verlies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in de urine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daalde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in de NEFECON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groep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met 27% tov placebo (p=0.0005).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Nierfunctie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was 3.87 ml/min (7%)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beter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in de NEFECON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groep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tov placebo </a:t>
            </a:r>
            <a:r>
              <a:rPr lang="nl-NL" sz="2800" b="0" dirty="0">
                <a:latin typeface="Arial" panose="020B0604020202020204" pitchFamily="34" charset="0"/>
                <a:cs typeface="Arial" panose="020B0604020202020204" pitchFamily="34" charset="0"/>
              </a:rPr>
              <a:t>(p=0.0029).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Afbeelding 18" descr="Afbeelding met tekst&#10;&#10;Automatisch gegenereerde beschrijving">
            <a:extLst>
              <a:ext uri="{FF2B5EF4-FFF2-40B4-BE49-F238E27FC236}">
                <a16:creationId xmlns:a16="http://schemas.microsoft.com/office/drawing/2014/main" id="{D1393620-8DAA-4A74-A646-2B59C1806C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5" r="-2800"/>
          <a:stretch/>
        </p:blipFill>
        <p:spPr>
          <a:xfrm>
            <a:off x="15468600" y="383434"/>
            <a:ext cx="1395413" cy="28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752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3CA4FF381D74EB9426F7A02061808" ma:contentTypeVersion="18" ma:contentTypeDescription="Een nieuw document maken." ma:contentTypeScope="" ma:versionID="c581f40014a141577578d081cab39546">
  <xsd:schema xmlns:xsd="http://www.w3.org/2001/XMLSchema" xmlns:xs="http://www.w3.org/2001/XMLSchema" xmlns:p="http://schemas.microsoft.com/office/2006/metadata/properties" xmlns:ns2="71c33eae-e522-400a-aaac-3e86f97f4eba" xmlns:ns3="4b2491aa-951b-4943-8647-4dc6eee7a6bd" xmlns:ns4="9c1c412f-b643-446d-99ef-bf26fadf0ee9" targetNamespace="http://schemas.microsoft.com/office/2006/metadata/properties" ma:root="true" ma:fieldsID="c78c48e2d6fb867cf53ed61223312ba9" ns2:_="" ns3:_="" ns4:_="">
    <xsd:import namespace="71c33eae-e522-400a-aaac-3e86f97f4eba"/>
    <xsd:import namespace="4b2491aa-951b-4943-8647-4dc6eee7a6bd"/>
    <xsd:import namespace="9c1c412f-b643-446d-99ef-bf26fadf0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33eae-e522-400a-aaac-3e86f97f4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d867c2a-cafd-47d4-9bb7-7e23cb4e68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491aa-951b-4943-8647-4dc6eee7a6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c412f-b643-446d-99ef-bf26fadf0ee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d75fdcb-d4c7-4261-bf05-ae88251487a9}" ma:internalName="TaxCatchAll" ma:showField="CatchAllData" ma:web="9c1c412f-b643-446d-99ef-bf26fadf0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c33eae-e522-400a-aaac-3e86f97f4eba">
      <Terms xmlns="http://schemas.microsoft.com/office/infopath/2007/PartnerControls"/>
    </lcf76f155ced4ddcb4097134ff3c332f>
    <TaxCatchAll xmlns="9c1c412f-b643-446d-99ef-bf26fadf0ee9" xsi:nil="true"/>
  </documentManagement>
</p:properties>
</file>

<file path=customXml/itemProps1.xml><?xml version="1.0" encoding="utf-8"?>
<ds:datastoreItem xmlns:ds="http://schemas.openxmlformats.org/officeDocument/2006/customXml" ds:itemID="{2C7B7818-B214-4835-8146-39C6C8ED854F}"/>
</file>

<file path=customXml/itemProps2.xml><?xml version="1.0" encoding="utf-8"?>
<ds:datastoreItem xmlns:ds="http://schemas.openxmlformats.org/officeDocument/2006/customXml" ds:itemID="{54FA95A2-D8FD-46FE-BCEB-111A82CD74BB}"/>
</file>

<file path=customXml/itemProps3.xml><?xml version="1.0" encoding="utf-8"?>
<ds:datastoreItem xmlns:ds="http://schemas.openxmlformats.org/officeDocument/2006/customXml" ds:itemID="{86B2FE26-9127-4D83-ACD3-08DB99DA3B93}"/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835</Words>
  <Application>Microsoft Office PowerPoint</Application>
  <PresentationFormat>Aangepast</PresentationFormat>
  <Paragraphs>245</Paragraphs>
  <Slides>19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Arial</vt:lpstr>
      <vt:lpstr>Georgia</vt:lpstr>
      <vt:lpstr>Helvetica Light</vt:lpstr>
      <vt:lpstr>Helvetica Neue</vt:lpstr>
      <vt:lpstr>Helvetica Neue Light</vt:lpstr>
      <vt:lpstr>Helvetica Neue Medium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from ASN and EDTA-ERA '20/'21</dc:title>
  <dc:creator>Duivenvoorden, Raphaël</dc:creator>
  <cp:lastModifiedBy>Jack</cp:lastModifiedBy>
  <cp:revision>80</cp:revision>
  <dcterms:modified xsi:type="dcterms:W3CDTF">2021-10-26T08:38:28Z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0x0101009EA3CA4FF381D74EB9426F7A02061808</vt:lpwstr>
  </property>
</Properties>
</file>